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6" d="100"/>
          <a:sy n="86" d="100"/>
        </p:scale>
        <p:origin x="-906" y="6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13" Type="http://schemas.openxmlformats.org/officeDocument/2006/relationships/image" Target="../media/image45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12" Type="http://schemas.openxmlformats.org/officeDocument/2006/relationships/image" Target="../media/image4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jpeg"/><Relationship Id="rId11" Type="http://schemas.openxmlformats.org/officeDocument/2006/relationships/image" Target="../media/image43.jpeg"/><Relationship Id="rId5" Type="http://schemas.openxmlformats.org/officeDocument/2006/relationships/image" Target="../media/image37.jpeg"/><Relationship Id="rId10" Type="http://schemas.openxmlformats.org/officeDocument/2006/relationships/image" Target="../media/image42.jpeg"/><Relationship Id="rId4" Type="http://schemas.openxmlformats.org/officeDocument/2006/relationships/image" Target="../media/image36.jpeg"/><Relationship Id="rId9" Type="http://schemas.openxmlformats.org/officeDocument/2006/relationships/image" Target="../media/image41.jpeg"/><Relationship Id="rId14" Type="http://schemas.openxmlformats.org/officeDocument/2006/relationships/image" Target="../media/image46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jpeg"/><Relationship Id="rId11" Type="http://schemas.openxmlformats.org/officeDocument/2006/relationships/image" Target="../media/image55.jpeg"/><Relationship Id="rId5" Type="http://schemas.openxmlformats.org/officeDocument/2006/relationships/image" Target="../media/image49.jpeg"/><Relationship Id="rId10" Type="http://schemas.openxmlformats.org/officeDocument/2006/relationships/image" Target="../media/image54.jpeg"/><Relationship Id="rId4" Type="http://schemas.openxmlformats.org/officeDocument/2006/relationships/image" Target="../media/image48.jpeg"/><Relationship Id="rId9" Type="http://schemas.openxmlformats.org/officeDocument/2006/relationships/image" Target="../media/image53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3" Type="http://schemas.openxmlformats.org/officeDocument/2006/relationships/image" Target="../media/image56.jpeg"/><Relationship Id="rId7" Type="http://schemas.openxmlformats.org/officeDocument/2006/relationships/image" Target="../media/image6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8.jpeg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jpeg"/><Relationship Id="rId3" Type="http://schemas.openxmlformats.org/officeDocument/2006/relationships/image" Target="../media/image69.jpeg"/><Relationship Id="rId7" Type="http://schemas.openxmlformats.org/officeDocument/2006/relationships/image" Target="../media/image7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2.jpeg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jpeg"/><Relationship Id="rId13" Type="http://schemas.openxmlformats.org/officeDocument/2006/relationships/image" Target="../media/image85.jpeg"/><Relationship Id="rId3" Type="http://schemas.openxmlformats.org/officeDocument/2006/relationships/image" Target="../media/image75.jpeg"/><Relationship Id="rId7" Type="http://schemas.openxmlformats.org/officeDocument/2006/relationships/image" Target="../media/image79.jpeg"/><Relationship Id="rId12" Type="http://schemas.openxmlformats.org/officeDocument/2006/relationships/image" Target="../media/image8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8.jpeg"/><Relationship Id="rId11" Type="http://schemas.openxmlformats.org/officeDocument/2006/relationships/image" Target="../media/image83.jpeg"/><Relationship Id="rId5" Type="http://schemas.openxmlformats.org/officeDocument/2006/relationships/image" Target="../media/image77.jpeg"/><Relationship Id="rId10" Type="http://schemas.openxmlformats.org/officeDocument/2006/relationships/image" Target="../media/image82.jpeg"/><Relationship Id="rId4" Type="http://schemas.openxmlformats.org/officeDocument/2006/relationships/image" Target="../media/image76.jpeg"/><Relationship Id="rId9" Type="http://schemas.openxmlformats.org/officeDocument/2006/relationships/image" Target="../media/image81.jpeg"/><Relationship Id="rId14" Type="http://schemas.openxmlformats.org/officeDocument/2006/relationships/image" Target="../media/image86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jpeg"/><Relationship Id="rId3" Type="http://schemas.openxmlformats.org/officeDocument/2006/relationships/image" Target="../media/image87.jpeg"/><Relationship Id="rId7" Type="http://schemas.openxmlformats.org/officeDocument/2006/relationships/image" Target="../media/image91.jpeg"/><Relationship Id="rId12" Type="http://schemas.openxmlformats.org/officeDocument/2006/relationships/image" Target="../media/image9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0.jpeg"/><Relationship Id="rId11" Type="http://schemas.openxmlformats.org/officeDocument/2006/relationships/image" Target="../media/image95.jpeg"/><Relationship Id="rId5" Type="http://schemas.openxmlformats.org/officeDocument/2006/relationships/image" Target="../media/image89.jpeg"/><Relationship Id="rId10" Type="http://schemas.openxmlformats.org/officeDocument/2006/relationships/image" Target="../media/image94.jpeg"/><Relationship Id="rId4" Type="http://schemas.openxmlformats.org/officeDocument/2006/relationships/image" Target="../media/image88.jpeg"/><Relationship Id="rId9" Type="http://schemas.openxmlformats.org/officeDocument/2006/relationships/image" Target="../media/image9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jpeg"/><Relationship Id="rId3" Type="http://schemas.openxmlformats.org/officeDocument/2006/relationships/image" Target="../media/image97.jpeg"/><Relationship Id="rId7" Type="http://schemas.openxmlformats.org/officeDocument/2006/relationships/image" Target="../media/image10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0.jpeg"/><Relationship Id="rId5" Type="http://schemas.openxmlformats.org/officeDocument/2006/relationships/image" Target="../media/image99.jpeg"/><Relationship Id="rId10" Type="http://schemas.openxmlformats.org/officeDocument/2006/relationships/image" Target="../media/image104.jpeg"/><Relationship Id="rId4" Type="http://schemas.openxmlformats.org/officeDocument/2006/relationships/image" Target="../media/image98.jpeg"/><Relationship Id="rId9" Type="http://schemas.openxmlformats.org/officeDocument/2006/relationships/image" Target="../media/image103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jpeg"/><Relationship Id="rId3" Type="http://schemas.openxmlformats.org/officeDocument/2006/relationships/image" Target="../media/image105.jpeg"/><Relationship Id="rId7" Type="http://schemas.openxmlformats.org/officeDocument/2006/relationships/image" Target="../media/image10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8.jpeg"/><Relationship Id="rId5" Type="http://schemas.openxmlformats.org/officeDocument/2006/relationships/image" Target="../media/image107.jpeg"/><Relationship Id="rId4" Type="http://schemas.openxmlformats.org/officeDocument/2006/relationships/image" Target="../media/image10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10" Type="http://schemas.openxmlformats.org/officeDocument/2006/relationships/image" Target="../media/image30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208d763e52cb1a54a66d6b7bd48f8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Сотрудничество школы с органами и учреждениями профилактики безнадзорности и правонарушений, опеки и попечительства, дополнительного образования, КДН и ЗП.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208d763e52cb1a54a66d6b7bd48f8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548681"/>
            <a:ext cx="8568952" cy="936103"/>
          </a:xfrm>
        </p:spPr>
        <p:txBody>
          <a:bodyPr>
            <a:noAutofit/>
          </a:bodyPr>
          <a:lstStyle/>
          <a:p>
            <a:pPr algn="l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Характер сотрудничества школы с органами и учреждениями профилактики безнадзорности и правонарушений, опеки и попечительства, дополнительного образования, КДН и ЗП с участниками образовательного и воспитательного процесса: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2060848"/>
            <a:ext cx="8568952" cy="3577952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ru-RU" sz="22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8. </a:t>
            </a:r>
            <a:r>
              <a:rPr lang="ru-RU" sz="22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Сотрудничество с отделом по работе с молодежью</a:t>
            </a:r>
          </a:p>
          <a:p>
            <a:pPr algn="l">
              <a:buFontTx/>
              <a:buChar char="-"/>
            </a:pPr>
            <a:r>
              <a:rPr lang="ru-RU" sz="1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участие в акции "Свеча памяти</a:t>
            </a:r>
            <a:r>
              <a:rPr lang="ru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l">
              <a:buFontTx/>
              <a:buChar char="-"/>
            </a:pPr>
            <a:endPara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l">
              <a:buFontTx/>
              <a:buChar char="-"/>
            </a:pPr>
            <a:endPara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buFontTx/>
              <a:buChar char="-"/>
            </a:pPr>
            <a:endPara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buFontTx/>
              <a:buChar char="-"/>
            </a:pPr>
            <a:endPara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buFontTx/>
              <a:buChar char="-"/>
            </a:pPr>
            <a:endPara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buFontTx/>
              <a:buChar char="-"/>
            </a:pPr>
            <a:endPara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C:\Users\user\Desktop\сотрудничество с органами\IMG-20220508-WA001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996952"/>
            <a:ext cx="3024336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user\Desktop\сотрудничество с органами\IMG-20220508-WA000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2996952"/>
            <a:ext cx="1800200" cy="1872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208d763e52cb1a54a66d6b7bd48f8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548681"/>
            <a:ext cx="8568952" cy="936103"/>
          </a:xfrm>
        </p:spPr>
        <p:txBody>
          <a:bodyPr>
            <a:noAutofit/>
          </a:bodyPr>
          <a:lstStyle/>
          <a:p>
            <a:pPr algn="l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Характер сотрудничества школы с органами и учреждениями профилактики безнадзорности и правонарушений, опеки и попечительства, дополнительного образования, КДН и ЗП с участниками образовательного и воспитательного процесса: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484784"/>
            <a:ext cx="8568952" cy="5112568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sz="2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Сотрудничество с учреждениями  культуры </a:t>
            </a:r>
            <a:r>
              <a:rPr lang="ru-RU" sz="2000" b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Каргапольского</a:t>
            </a:r>
            <a:r>
              <a:rPr lang="ru-RU" sz="20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района</a:t>
            </a:r>
          </a:p>
          <a:p>
            <a:pPr algn="l">
              <a:buFontTx/>
              <a:buChar char="-"/>
            </a:pPr>
            <a:r>
              <a:rPr lang="ru-RU" sz="1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открытии месячника оборонно-массовой работы и военно-патриотического</a:t>
            </a:r>
          </a:p>
          <a:p>
            <a:pPr algn="l">
              <a:buFontTx/>
              <a:buChar char="-"/>
            </a:pPr>
            <a:r>
              <a:rPr lang="ru-RU" sz="1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презентация  первого тома книги «Шагнувшие в бессмертие»</a:t>
            </a:r>
          </a:p>
          <a:p>
            <a:pPr algn="l"/>
            <a:endParaRPr lang="ru-RU" sz="19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9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9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buFontTx/>
              <a:buChar char="-"/>
            </a:pPr>
            <a:r>
              <a:rPr lang="ru-RU" sz="1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посещение </a:t>
            </a:r>
            <a:r>
              <a:rPr lang="ru-RU" sz="1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различных мероприятий</a:t>
            </a:r>
            <a:endParaRPr lang="ru-RU" sz="19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9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buFontTx/>
              <a:buChar char="-"/>
            </a:pPr>
            <a:endParaRPr lang="ru-RU" sz="19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9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buFontTx/>
              <a:buChar char="-"/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тесное сотрудничество родительского клуба школы и 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Тамакульского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КДЦ</a:t>
            </a:r>
            <a:b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buFontTx/>
              <a:buChar char="-"/>
            </a:pPr>
            <a:endPara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buFontTx/>
              <a:buChar char="-"/>
            </a:pPr>
            <a:endPara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s://sun9-12.userapi.com/impg/AkqlHc0CGG9Sna2PzYfTZkF5XBSXJV66xrr4BQ/ysBrRgbTrSc.jpg?size=2560x1707&amp;quality=96&amp;sign=a8c921d2b403e1b39ca91f46e5797188&amp;type=album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2708920"/>
            <a:ext cx="1512168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sun9-77.userapi.com/impg/UXT_a7kJbQU4_DMmVSW7x6XoBeS0Kl_c0w8EOw/sqJXKvKc3NA.jpg?size=2560x1920&amp;quality=95&amp;sign=f2a82bc90e8c3a3544b30f430180f3c2&amp;type=album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2708920"/>
            <a:ext cx="144016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user\Desktop\сотрудничество с органами\Q498PspyDzE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4077072"/>
            <a:ext cx="1152128" cy="109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user\Desktop\сотрудничество с органами\aUpR25-J2pg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75656" y="4077072"/>
            <a:ext cx="108012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DNS\Desktop\сотрудничество с органами\ci5_vUGfeI0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71600" y="5661248"/>
            <a:ext cx="1463227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DNS\Desktop\сотрудничество с органами\_con8wN9oe8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55776" y="5661248"/>
            <a:ext cx="842392" cy="107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Users\DNS\Desktop\сотрудничество с органами\LFMNT_bvqLg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491880" y="5661248"/>
            <a:ext cx="1130823" cy="104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C:\Users\DNS\Desktop\сотрудничество с органами\Gh-U5-9R5H0.jpg"/>
          <p:cNvPicPr/>
          <p:nvPr/>
        </p:nvPicPr>
        <p:blipFill>
          <a:blip r:embed="rId10" cstate="print"/>
          <a:srcRect t="20825"/>
          <a:stretch>
            <a:fillRect/>
          </a:stretch>
        </p:blipFill>
        <p:spPr bwMode="auto">
          <a:xfrm>
            <a:off x="4788025" y="5661248"/>
            <a:ext cx="72008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Ojc4wT-tE-o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627784" y="4077072"/>
            <a:ext cx="1355642" cy="1016732"/>
          </a:xfrm>
          <a:prstGeom prst="rect">
            <a:avLst/>
          </a:prstGeom>
        </p:spPr>
      </p:pic>
      <p:pic>
        <p:nvPicPr>
          <p:cNvPr id="14" name="Рисунок 13" descr="Rwgo9XoZ3DI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067944" y="4077072"/>
            <a:ext cx="2040077" cy="1064666"/>
          </a:xfrm>
          <a:prstGeom prst="rect">
            <a:avLst/>
          </a:prstGeom>
        </p:spPr>
      </p:pic>
      <p:pic>
        <p:nvPicPr>
          <p:cNvPr id="15" name="Рисунок 14" descr="N4ABudTBemk.jpg"/>
          <p:cNvPicPr>
            <a:picLocks noChangeAspect="1"/>
          </p:cNvPicPr>
          <p:nvPr/>
        </p:nvPicPr>
        <p:blipFill>
          <a:blip r:embed="rId13" cstate="print"/>
          <a:srcRect l="8229" t="14286" r="12534" b="7143"/>
          <a:stretch>
            <a:fillRect/>
          </a:stretch>
        </p:blipFill>
        <p:spPr>
          <a:xfrm>
            <a:off x="6156176" y="4005064"/>
            <a:ext cx="1538353" cy="1057617"/>
          </a:xfrm>
          <a:prstGeom prst="rect">
            <a:avLst/>
          </a:prstGeom>
        </p:spPr>
      </p:pic>
      <p:pic>
        <p:nvPicPr>
          <p:cNvPr id="16" name="Рисунок 15" descr="vG7_NX279mE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740351" y="4005064"/>
            <a:ext cx="1344149" cy="10081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208d763e52cb1a54a66d6b7bd48f8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548681"/>
            <a:ext cx="8568952" cy="936103"/>
          </a:xfrm>
        </p:spPr>
        <p:txBody>
          <a:bodyPr>
            <a:noAutofit/>
          </a:bodyPr>
          <a:lstStyle/>
          <a:p>
            <a:pPr algn="l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Характер сотрудничества школы с органами и учреждениями профилактики безнадзорности и правонарушений, опеки и попечительства, дополнительного образования, КДН и ЗП с участниками образовательного и воспитательного процесса: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556792"/>
            <a:ext cx="8568952" cy="5040560"/>
          </a:xfrm>
        </p:spPr>
        <p:txBody>
          <a:bodyPr>
            <a:normAutofit lnSpcReduction="10000"/>
          </a:bodyPr>
          <a:lstStyle/>
          <a:p>
            <a:pPr algn="l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2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Сотрудничество с РМКУК «</a:t>
            </a:r>
            <a:r>
              <a:rPr lang="ru-RU" sz="2000" b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Каргапольская</a:t>
            </a:r>
            <a:r>
              <a:rPr lang="ru-RU" sz="20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межпоселенческая</a:t>
            </a:r>
            <a:r>
              <a:rPr lang="ru-RU" sz="20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центральная библиотека»</a:t>
            </a:r>
          </a:p>
          <a:p>
            <a:pPr algn="l"/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-конкурс чтецов "Сердце помнить велит", посвящённый Дню Победы в Великой Отечественной войне</a:t>
            </a:r>
          </a:p>
          <a:p>
            <a:pPr algn="l"/>
            <a:endPara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buFontTx/>
              <a:buChar char="-"/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мероприятие по краеведению "История храма". </a:t>
            </a:r>
          </a:p>
          <a:p>
            <a:pPr algn="l"/>
            <a:endPara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buFontTx/>
              <a:buChar char="-"/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Посещение детской  библиотеки, где приняли участие в беседе с громким чтением "Книги добра и света".</a:t>
            </a:r>
            <a:b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buFontTx/>
              <a:buChar char="-"/>
            </a:pPr>
            <a:endPara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buFontTx/>
              <a:buChar char="-"/>
            </a:pPr>
            <a:endPara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 descr="C:\Users\user\Desktop\сотрудничество с органами\oFrmpnVLoTo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852936"/>
            <a:ext cx="891348" cy="1188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C:\Users\user\Desktop\сотрудничество с органами\XRx003DMWmI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688" y="2852936"/>
            <a:ext cx="1620696" cy="1215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5LuYH6h2Bfc.jpg"/>
          <p:cNvPicPr>
            <a:picLocks noChangeAspect="1"/>
          </p:cNvPicPr>
          <p:nvPr/>
        </p:nvPicPr>
        <p:blipFill>
          <a:blip r:embed="rId5" cstate="print"/>
          <a:srcRect l="28329" b="25636"/>
          <a:stretch>
            <a:fillRect/>
          </a:stretch>
        </p:blipFill>
        <p:spPr>
          <a:xfrm>
            <a:off x="3563888" y="2852936"/>
            <a:ext cx="884850" cy="1224136"/>
          </a:xfrm>
          <a:prstGeom prst="rect">
            <a:avLst/>
          </a:prstGeom>
        </p:spPr>
      </p:pic>
      <p:pic>
        <p:nvPicPr>
          <p:cNvPr id="16" name="Рисунок 15" descr="dGxK_utVabE.jpg"/>
          <p:cNvPicPr>
            <a:picLocks noChangeAspect="1"/>
          </p:cNvPicPr>
          <p:nvPr/>
        </p:nvPicPr>
        <p:blipFill>
          <a:blip r:embed="rId6" cstate="print"/>
          <a:srcRect t="15350" r="5201"/>
          <a:stretch>
            <a:fillRect/>
          </a:stretch>
        </p:blipFill>
        <p:spPr>
          <a:xfrm>
            <a:off x="4644008" y="2852936"/>
            <a:ext cx="1059582" cy="1261515"/>
          </a:xfrm>
          <a:prstGeom prst="rect">
            <a:avLst/>
          </a:prstGeom>
        </p:spPr>
      </p:pic>
      <p:pic>
        <p:nvPicPr>
          <p:cNvPr id="17" name="Рисунок 16" descr="C:\Users\DNS\Desktop\сотрудничество с органами\W06QsELWlbk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5576" y="4365104"/>
            <a:ext cx="1319178" cy="989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C:\Users\DNS\Desktop\сотрудничество с органами\vJBTiOMixoE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95736" y="4365104"/>
            <a:ext cx="1270691" cy="952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C:\Users\user\Desktop\сотрудничество с органами\u0-RFSTTrBU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55776" y="5733256"/>
            <a:ext cx="1233320" cy="925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 descr="C:\Users\user\Desktop\сотрудничество с органами\vJBTiOMixoE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995936" y="5733256"/>
            <a:ext cx="1152128" cy="906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0" descr="C:\Users\user\Desktop\сотрудничество с органами\I1BAn6FHLP8.jpg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292080" y="5733256"/>
            <a:ext cx="1296144" cy="914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208d763e52cb1a54a66d6b7bd48f8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548681"/>
            <a:ext cx="8568952" cy="936103"/>
          </a:xfrm>
        </p:spPr>
        <p:txBody>
          <a:bodyPr>
            <a:noAutofit/>
          </a:bodyPr>
          <a:lstStyle/>
          <a:p>
            <a:pPr algn="l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Характер сотрудничества школы с органами и учреждениями профилактики безнадзорности и правонарушений, опеки и попечительства, дополнительного образования, КДН и ЗП с участниками образовательного и воспитательного процесса: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556792"/>
            <a:ext cx="8568952" cy="5040560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ru-RU" sz="2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Сотрудничество с МКУ «</a:t>
            </a:r>
            <a:r>
              <a:rPr lang="ru-RU" sz="2000" b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Каргапольский</a:t>
            </a:r>
            <a:r>
              <a:rPr lang="ru-RU" sz="20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районный исторический музей».</a:t>
            </a:r>
          </a:p>
          <a:p>
            <a:pPr algn="l">
              <a:buFontTx/>
              <a:buChar char="-"/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Посещение с выставки птиц, которые обитают в Курганской области</a:t>
            </a:r>
          </a:p>
          <a:p>
            <a:pPr algn="l">
              <a:buFontTx/>
              <a:buChar char="-"/>
            </a:pPr>
            <a:endPara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buFontTx/>
              <a:buChar char="-"/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Экскурсия: знакомство с бытом наших предков</a:t>
            </a:r>
          </a:p>
          <a:p>
            <a:pPr algn="l">
              <a:buFontTx/>
              <a:buChar char="-"/>
            </a:pPr>
            <a:endPara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buFontTx/>
              <a:buChar char="-"/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Знакомство с экспонатами в зале «Боевой славы»</a:t>
            </a:r>
          </a:p>
          <a:p>
            <a:pPr algn="l">
              <a:buFontTx/>
              <a:buChar char="-"/>
            </a:pPr>
            <a:endPara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buFontTx/>
              <a:buChar char="-"/>
            </a:pPr>
            <a:endPara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buFontTx/>
              <a:buChar char="-"/>
            </a:pPr>
            <a:endPara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Рисунок 21" descr="C:\Users\user\Desktop\сотрудничество с органами\IMG-20220513-WA000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780928"/>
            <a:ext cx="1944216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Рисунок 22" descr="C:\Users\user\Desktop\сотрудничество с органами\IMG-797699dbe7ec3e921a96cd665da94ccf-V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2780928"/>
            <a:ext cx="1008112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23" descr="C:\Users\user\Desktop\сотрудничество с органами\IMG-23bf34604a0b48e25929a92466935e61-V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7904" y="2708920"/>
            <a:ext cx="936104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Рисунок 24" descr="C:\Users\user\Desktop\сотрудничество с органами\IMG-20220606-WA0036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6" y="4365104"/>
            <a:ext cx="1022696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Рисунок 25" descr="C:\Users\user\Desktop\сотрудничество с органами\0dy8foIrmAU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83768" y="4365104"/>
            <a:ext cx="1008112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Рисунок 26" descr="C:\Users\user\Desktop\сотрудничество с органами\DQXo3Pn7y1w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80112" y="5157192"/>
            <a:ext cx="1224136" cy="157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208d763e52cb1a54a66d6b7bd48f8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548681"/>
            <a:ext cx="8568952" cy="936103"/>
          </a:xfrm>
        </p:spPr>
        <p:txBody>
          <a:bodyPr>
            <a:noAutofit/>
          </a:bodyPr>
          <a:lstStyle/>
          <a:p>
            <a:pPr algn="l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Характер сотрудничества школы с органами и учреждениями профилактики безнадзорности и правонарушений, опеки и попечительства, дополнительного образования, КДН и ЗП с участниками образовательного и воспитательного процесса: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556792"/>
            <a:ext cx="8568952" cy="1224136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ru-RU" sz="2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Сотрудничество с музеем «Русской печи» с. </a:t>
            </a:r>
            <a:r>
              <a:rPr lang="ru-RU" sz="2000" b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Усть</a:t>
            </a:r>
            <a:r>
              <a:rPr lang="ru-RU" sz="20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000" b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Миасское</a:t>
            </a:r>
            <a:endParaRPr lang="ru-RU" sz="2000" b="1" u="sng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buFontTx/>
              <a:buChar char="-"/>
            </a:pPr>
            <a:endPara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buFontTx/>
              <a:buChar char="-"/>
            </a:pPr>
            <a:endPara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buFontTx/>
              <a:buChar char="-"/>
            </a:pPr>
            <a:endPara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C:\Users\DNS\Desktop\сотрудничество с органами\bs9uX3XJayw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2276872"/>
            <a:ext cx="2181145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C:\Users\DNS\Desktop\сотрудничество с органами\-6NQ3TDLc5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2492896"/>
            <a:ext cx="3312368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C:\Users\DNS\Desktop\сотрудничество с органами\LG3zQNkR510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2420888"/>
            <a:ext cx="2160240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208d763e52cb1a54a66d6b7bd48f8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548681"/>
            <a:ext cx="8568952" cy="936103"/>
          </a:xfrm>
        </p:spPr>
        <p:txBody>
          <a:bodyPr>
            <a:noAutofit/>
          </a:bodyPr>
          <a:lstStyle/>
          <a:p>
            <a:pPr algn="l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Характер сотрудничества школы с органами и учреждениями профилактики безнадзорности и правонарушений, опеки и попечительства, дополнительного образования, КДН и ЗП с участниками образовательного и воспитательного процесса: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916832"/>
            <a:ext cx="8568952" cy="3600400"/>
          </a:xfrm>
        </p:spPr>
        <p:txBody>
          <a:bodyPr>
            <a:normAutofit/>
          </a:bodyPr>
          <a:lstStyle/>
          <a:p>
            <a:pPr algn="l"/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14. </a:t>
            </a:r>
            <a:r>
              <a:rPr lang="ru-RU" sz="20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Сотрудничество с МБУ ДО «</a:t>
            </a:r>
            <a:r>
              <a:rPr lang="ru-RU" sz="2000" b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Каргапольская</a:t>
            </a:r>
            <a:r>
              <a:rPr lang="ru-RU" sz="20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детская школа искусств»</a:t>
            </a:r>
            <a:endParaRPr lang="ru-RU" sz="2000" u="sng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совместная деятельность, направленная на развитие творческих способностей обучающихся, формирование интереса к эстетической стороне окружающей действительности; </a:t>
            </a:r>
          </a:p>
          <a:p>
            <a:pPr algn="l"/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привлечение несовершеннолетних к занятия в художественных кружках</a:t>
            </a:r>
          </a:p>
          <a:p>
            <a:pPr algn="l"/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Дети нашей школы посещают  МБУ ДО «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Каргапольская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детская школа искусств» с целью развития творческих способностей обучающихся, формирование интереса к эстетической стороне окружающей действительности, удовлетворение детей в самовыражении через знакомство с декоративно – прикладном творчеством.</a:t>
            </a:r>
          </a:p>
          <a:p>
            <a:pPr algn="l"/>
            <a:endParaRPr lang="ru-RU" sz="2000" u="sng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buFontTx/>
              <a:buChar char="-"/>
            </a:pPr>
            <a:endPara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buFontTx/>
              <a:buChar char="-"/>
            </a:pPr>
            <a:endPara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buFontTx/>
              <a:buChar char="-"/>
            </a:pPr>
            <a:endPara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208d763e52cb1a54a66d6b7bd48f8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548681"/>
            <a:ext cx="8568952" cy="936103"/>
          </a:xfrm>
        </p:spPr>
        <p:txBody>
          <a:bodyPr>
            <a:noAutofit/>
          </a:bodyPr>
          <a:lstStyle/>
          <a:p>
            <a:pPr algn="l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Характер сотрудничества школы с органами и учреждениями профилактики безнадзорности и правонарушений, опеки и попечительства, дополнительного образования, КДН и ЗП с участниками образовательного и воспитательного процесса: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916832"/>
            <a:ext cx="8568952" cy="3600400"/>
          </a:xfrm>
        </p:spPr>
        <p:txBody>
          <a:bodyPr>
            <a:normAutofit lnSpcReduction="10000"/>
          </a:bodyPr>
          <a:lstStyle/>
          <a:p>
            <a:pPr algn="l"/>
            <a:r>
              <a:rPr lang="ru-RU" sz="20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15.Сотрудничество с детским </a:t>
            </a:r>
            <a:r>
              <a:rPr lang="ru-RU" sz="2000" b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юношескии</a:t>
            </a:r>
            <a:r>
              <a:rPr lang="ru-RU" sz="20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центром  «Радуга»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buFontTx/>
              <a:buChar char="-"/>
            </a:pPr>
            <a:endPara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Ребята посещают кружки организованные на базе ДЮЦ «Радуга» ( 9 и 6 А класс)</a:t>
            </a:r>
          </a:p>
          <a:p>
            <a:pPr algn="l">
              <a:buFontTx/>
              <a:buChar char="-"/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Приняли участие  в  открытом  занятие-олимпиада на тему "Знатоки ПДД (6 класс «А»)</a:t>
            </a:r>
          </a:p>
          <a:p>
            <a:pPr algn="l">
              <a:buFontTx/>
              <a:buChar char="-"/>
            </a:pPr>
            <a:endPara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buFontTx/>
              <a:buChar char="-"/>
            </a:pPr>
            <a:endPara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buFontTx/>
              <a:buChar char="-"/>
            </a:pPr>
            <a:endPara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buFontTx/>
              <a:buChar char="-"/>
            </a:pPr>
            <a:endPara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buFontTx/>
              <a:buChar char="-"/>
            </a:pPr>
            <a:endPara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buFontTx/>
              <a:buChar char="-"/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Урок мужества по презентации книги «Шагнувшие в бессмертие».</a:t>
            </a:r>
          </a:p>
          <a:p>
            <a:pPr algn="l">
              <a:buFontTx/>
              <a:buChar char="-"/>
            </a:pPr>
            <a:endPara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buFontTx/>
              <a:buChar char="-"/>
            </a:pPr>
            <a:endPara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buFontTx/>
              <a:buChar char="-"/>
            </a:pPr>
            <a:endPara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:\Users\DNS\Desktop\сотрудничество с органами\l9YwiLB3Iy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3212976"/>
            <a:ext cx="1440160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DNS\Desktop\сотрудничество с органами\lWvMjDVdfNU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3212976"/>
            <a:ext cx="1512168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user\Desktop\сотрудничество с органами\Hr9DqvIwlO4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63688" y="5229200"/>
            <a:ext cx="1152128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user\Desktop\сотрудничество с органами\gTe2tKZ0DFA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5856" y="5229200"/>
            <a:ext cx="1152128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208d763e52cb1a54a66d6b7bd48f8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548681"/>
            <a:ext cx="8568952" cy="936103"/>
          </a:xfrm>
        </p:spPr>
        <p:txBody>
          <a:bodyPr>
            <a:noAutofit/>
          </a:bodyPr>
          <a:lstStyle/>
          <a:p>
            <a:pPr algn="l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Характер сотрудничества школы с органами и учреждениями профилактики безнадзорности и правонарушений, опеки и попечительства, дополнительного образования, КДН и ЗП с участниками образовательного и воспитательного процесса: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1916832"/>
            <a:ext cx="9036496" cy="3600400"/>
          </a:xfrm>
        </p:spPr>
        <p:txBody>
          <a:bodyPr>
            <a:normAutofit/>
          </a:bodyPr>
          <a:lstStyle/>
          <a:p>
            <a:pPr algn="l"/>
            <a:r>
              <a:rPr lang="ru-RU" sz="20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16.Сотрудничество с дошкольными учреждениями </a:t>
            </a:r>
            <a:r>
              <a:rPr lang="ru-RU" sz="2000" b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р.п</a:t>
            </a:r>
            <a:r>
              <a:rPr lang="ru-RU" sz="20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Каргаполья</a:t>
            </a:r>
            <a:endParaRPr lang="ru-RU" sz="2000" u="sng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buFontTx/>
              <a:buChar char="-"/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проведена экскурсия – развлечение «Путешествие в русскую избу» для средней группы детского сада " Колосок" (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педагог- библиотекарь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Перцева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О. А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). </a:t>
            </a:r>
          </a:p>
          <a:p>
            <a:pPr algn="l">
              <a:buFontTx/>
              <a:buChar char="-"/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провели викторину "Доброта" и игру - развлечение " Доброе солнышко«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(ПДО Зуева Л.А)</a:t>
            </a:r>
          </a:p>
          <a:p>
            <a:pPr algn="l">
              <a:buFontTx/>
              <a:buChar char="-"/>
            </a:pPr>
            <a:endPara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buFontTx/>
              <a:buChar char="-"/>
            </a:pPr>
            <a:endPara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buFontTx/>
              <a:buChar char="-"/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рамках продолжения проекта "Вместе интересно" волонтерский отряд  школы "Мы вместе" помогли очистить от  снег на территорию садика «Солнышко»</a:t>
            </a:r>
          </a:p>
          <a:p>
            <a:pPr algn="l">
              <a:buFontTx/>
              <a:buChar char="-"/>
            </a:pPr>
            <a:endPara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buFontTx/>
              <a:buChar char="-"/>
            </a:pPr>
            <a:endPara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buFontTx/>
              <a:buChar char="-"/>
            </a:pPr>
            <a:endPara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C:\Users\DNS\Desktop\сотрудничество с органами\1nkVKEQcpx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3356992"/>
            <a:ext cx="1152128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DNS\Desktop\сотрудничество с органами\64ZcLQQD8rs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3429000"/>
            <a:ext cx="1769127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DNS\Desktop\сотрудничество с органами\vsytRsGS0Dc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3284984"/>
            <a:ext cx="1008112" cy="1400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user\Desktop\сотрудничество с органами\h-NYA2Y_yl4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47664" y="5445224"/>
            <a:ext cx="1944216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Users\user\Desktop\сотрудничество с органами\7hFzqd0a04o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79912" y="5445224"/>
            <a:ext cx="1872208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MEiHw_h5_L0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940152" y="5445224"/>
            <a:ext cx="1531997" cy="12136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208d763e52cb1a54a66d6b7bd48f8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548681"/>
            <a:ext cx="8568952" cy="936103"/>
          </a:xfrm>
        </p:spPr>
        <p:txBody>
          <a:bodyPr>
            <a:noAutofit/>
          </a:bodyPr>
          <a:lstStyle/>
          <a:p>
            <a:pPr algn="l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Характер сотрудничества школы с органами и учреждениями профилактики безнадзорности и правонарушений, опеки и попечительства, дополнительного образования, КДН и ЗП с участниками образовательного и воспитательного процесса: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1628800"/>
            <a:ext cx="9036496" cy="5112568"/>
          </a:xfrm>
        </p:spPr>
        <p:txBody>
          <a:bodyPr>
            <a:normAutofit/>
          </a:bodyPr>
          <a:lstStyle/>
          <a:p>
            <a:pPr algn="l"/>
            <a:r>
              <a:rPr lang="ru-RU" sz="20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17.Сотрудничество с общественной организацией ветеранов (пенсионеров) войны, труда вооруженных сил и правоохранительных органов</a:t>
            </a:r>
          </a:p>
          <a:p>
            <a:pPr algn="l"/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мероприятие, посвященное  Дню  пожилого человека</a:t>
            </a:r>
          </a:p>
          <a:p>
            <a:pPr algn="l">
              <a:buFontTx/>
              <a:buChar char="-"/>
            </a:pPr>
            <a:endPara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buFontTx/>
              <a:buChar char="-"/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проведение акции «Поздравь ветерана»</a:t>
            </a:r>
          </a:p>
          <a:p>
            <a:pPr algn="l"/>
            <a:endPara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buFontTx/>
              <a:buChar char="-"/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Беседа с уроженкой г.Ленинграда  'История её жизни' </a:t>
            </a:r>
          </a:p>
          <a:p>
            <a:pPr algn="l">
              <a:buFontTx/>
              <a:buChar char="-"/>
            </a:pPr>
            <a:endPara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помощь ветеранам в уборке придомовой территории</a:t>
            </a:r>
            <a:r>
              <a:rPr lang="ru-RU" sz="1800" b="1" dirty="0" smtClean="0"/>
              <a:t> </a:t>
            </a:r>
            <a:endParaRPr lang="ru-RU" sz="1800" dirty="0" smtClean="0"/>
          </a:p>
          <a:p>
            <a:pPr algn="l"/>
            <a:endPara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поздравление ветеранов</a:t>
            </a:r>
          </a:p>
          <a:p>
            <a:pPr algn="l"/>
            <a:endPara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buFontTx/>
              <a:buChar char="-"/>
            </a:pPr>
            <a:endPara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buFontTx/>
              <a:buChar char="-"/>
            </a:pPr>
            <a:endPara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 descr="C:\Users\DNS\Desktop\сотрудничество с органами\qEIRaJzYWrk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2636912"/>
            <a:ext cx="204028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C:\Users\DNS\Desktop\сотрудничество с органами\9N8pPA7C25o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3068960"/>
            <a:ext cx="1224136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C:\Users\DNS\Desktop\сотрудничество с органами\5G-XwtF3nts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6096" y="3068960"/>
            <a:ext cx="72008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C:\Users\DNS\Desktop\сотрудничество с органами\HeyrK1AVuIbEZRnvgbJ1bHBElq6gQbmrDCKdmhvEFTqpvr5NMQHwR4AMUAv_N2cMaM2avPLDDjRRW3Y_b78slf0R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00192" y="3068960"/>
            <a:ext cx="1382424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C:\Users\DNS\Desktop\сотрудничество с органами\IMG-20220606-WA0090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52120" y="4221088"/>
            <a:ext cx="936104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C:\Users\DNS\Desktop\сотрудничество с органами\98ldw-Str9g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60232" y="4221088"/>
            <a:ext cx="1296144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https://sun9-19.userapi.com/impg/6eXCHunJ1lCclrPrAGRcSI53OloWzepgk8CjYQ/pNvg2HothnI.jpg?size=2560x1439&amp;quality=95&amp;sign=2a74d6b36b7445cb6266d327da4dd952&amp;type=album"/>
          <p:cNvPicPr/>
          <p:nvPr/>
        </p:nvPicPr>
        <p:blipFill>
          <a:blip r:embed="rId9" cstate="print"/>
          <a:srcRect r="26758"/>
          <a:stretch>
            <a:fillRect/>
          </a:stretch>
        </p:blipFill>
        <p:spPr bwMode="auto">
          <a:xfrm>
            <a:off x="251520" y="5301208"/>
            <a:ext cx="1152128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 descr="https://sun9-21.userapi.com/impg/EV1ZYGRc_zwcehWwwxVAK2IzOrqpK76c_zZKvg/n1BA9vpiDOE.jpg?size=2560x1300&amp;quality=95&amp;sign=5534d81a01e8b25b86e88af6be684af2&amp;type=album"/>
          <p:cNvPicPr/>
          <p:nvPr/>
        </p:nvPicPr>
        <p:blipFill>
          <a:blip r:embed="rId10" cstate="print"/>
          <a:srcRect l="17169" r="9861"/>
          <a:stretch>
            <a:fillRect/>
          </a:stretch>
        </p:blipFill>
        <p:spPr bwMode="auto">
          <a:xfrm>
            <a:off x="1475656" y="5301208"/>
            <a:ext cx="1440160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0" descr="C:\Users\DNS\Desktop\сотрудничество с органами\IMG-20220303-WA0012.jpg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355976" y="5661248"/>
            <a:ext cx="1368000" cy="1026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Рисунок 21" descr="C:\Users\user\Desktop\сотрудничество с органами\IMG-20220303-WA0002.jpg"/>
          <p:cNvPicPr/>
          <p:nvPr/>
        </p:nvPicPr>
        <p:blipFill>
          <a:blip r:embed="rId12" cstate="print"/>
          <a:srcRect t="32520"/>
          <a:stretch>
            <a:fillRect/>
          </a:stretch>
        </p:blipFill>
        <p:spPr bwMode="auto">
          <a:xfrm>
            <a:off x="6012160" y="5661248"/>
            <a:ext cx="1224136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Рисунок 22" descr="vQt2flrQuuo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452320" y="5625244"/>
            <a:ext cx="1403648" cy="1052736"/>
          </a:xfrm>
          <a:prstGeom prst="rect">
            <a:avLst/>
          </a:prstGeom>
        </p:spPr>
      </p:pic>
      <p:pic>
        <p:nvPicPr>
          <p:cNvPr id="24" name="Рисунок 23" descr="qWU1UgnqnKc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2987824" y="5373216"/>
            <a:ext cx="1112720" cy="8640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208d763e52cb1a54a66d6b7bd48f8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548681"/>
            <a:ext cx="8568952" cy="936103"/>
          </a:xfrm>
        </p:spPr>
        <p:txBody>
          <a:bodyPr>
            <a:noAutofit/>
          </a:bodyPr>
          <a:lstStyle/>
          <a:p>
            <a:pPr algn="l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Характер сотрудничества школы с органами и учреждениями профилактики безнадзорности и правонарушений, опеки и попечительства, дополнительного образования, КДН и ЗП с участниками образовательного и воспитательного процесса: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1628800"/>
            <a:ext cx="9036496" cy="5112568"/>
          </a:xfrm>
        </p:spPr>
        <p:txBody>
          <a:bodyPr>
            <a:normAutofit/>
          </a:bodyPr>
          <a:lstStyle/>
          <a:p>
            <a:pPr algn="l"/>
            <a:r>
              <a:rPr lang="ru-RU" sz="20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18.Сотрудничество с учреждениями образования</a:t>
            </a:r>
          </a:p>
          <a:p>
            <a:pPr algn="l">
              <a:buFontTx/>
              <a:buChar char="-"/>
            </a:pPr>
            <a:r>
              <a:rPr lang="ru-RU" sz="18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МКОУ «</a:t>
            </a:r>
            <a:r>
              <a:rPr lang="ru-RU" sz="1800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Журавлевская</a:t>
            </a:r>
            <a:r>
              <a:rPr lang="ru-RU" sz="18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СОШ»</a:t>
            </a:r>
          </a:p>
          <a:p>
            <a:pPr algn="l">
              <a:buFontTx/>
              <a:buChar char="-"/>
            </a:pPr>
            <a:endPara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buFontTx/>
              <a:buChar char="-"/>
            </a:pPr>
            <a:endPara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buFontTx/>
              <a:buChar char="-"/>
            </a:pPr>
            <a:r>
              <a:rPr lang="ru-RU" sz="18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ГБОУ «Введенская специальная (коррекционная) школа –интернат»</a:t>
            </a:r>
          </a:p>
          <a:p>
            <a:pPr algn="l">
              <a:buFontTx/>
              <a:buChar char="-"/>
            </a:pPr>
            <a:endPara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l"/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участие в финальном мероприятии регионального Фестиваля социально- трудовой эрудиции " Хочу! Знаю! Могу!</a:t>
            </a:r>
          </a:p>
          <a:p>
            <a:pPr algn="l"/>
            <a:endPara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18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ГБПОУ «</a:t>
            </a:r>
            <a:r>
              <a:rPr lang="ru-RU" sz="1800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Шадринский</a:t>
            </a:r>
            <a:r>
              <a:rPr lang="ru-RU" sz="18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политехнический колледж».</a:t>
            </a:r>
            <a:endPara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buFontTx/>
              <a:buChar char="-"/>
            </a:pPr>
            <a:endPara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buFontTx/>
              <a:buChar char="-"/>
            </a:pPr>
            <a:endPara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Рисунок 23" descr="C:\Users\DNS\Desktop\сотрудничество с органами\YrL0-SmA-Rs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2348880"/>
            <a:ext cx="1519473" cy="854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Рисунок 24" descr="C:\Users\DNS\Desktop\сотрудничество с органами\YBKQZx2Ou8A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348880"/>
            <a:ext cx="1682996" cy="94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Рисунок 26" descr="C:\Users\DNS\Desktop\сотрудничество с органами\7b62ZL8fAu8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79912" y="2348880"/>
            <a:ext cx="1681526" cy="945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Рисунок 27" descr="C:\Users\DNS\Desktop\сотрудничество с органами\H6vh5lNQ1Us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8144" y="2348880"/>
            <a:ext cx="1688582" cy="949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Рисунок 28" descr="C:\Users\user\Desktop\сотрудничество с органами\IMG_20220428_121850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99592" y="3717032"/>
            <a:ext cx="1351910" cy="1014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Рисунок 29" descr="C:\Users\user\Desktop\сотрудничество с органами\GSUpKdlrygI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27784" y="3717032"/>
            <a:ext cx="1332215" cy="999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Рисунок 30" descr="C:\Users\user\Desktop\сотрудничество с органами\_qyZJOLKung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75856" y="4941168"/>
            <a:ext cx="792088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Рисунок 31" descr="C:\Users\user\Desktop\сотрудничество с органами\TDVqyZjitbU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355976" y="4941168"/>
            <a:ext cx="792088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Рисунок 32" descr="C:\Users\user\Desktop\сотрудничество с органами\jNqu9ce1h2M.jpg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508104" y="5661248"/>
            <a:ext cx="1224136" cy="925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Рисунок 33" descr="C:\Users\user\Desktop\сотрудничество с органами\VqYluj9eCrU.jpg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020272" y="5661248"/>
            <a:ext cx="1224136" cy="958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208d763e52cb1a54a66d6b7bd48f8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8681"/>
            <a:ext cx="7772400" cy="936103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Согласно статье 1 ФЗ от 24 июня 1999г №120 – ФЗ  в систему профилактики безнадзорности и правонарушений входят: следующие органы и учреждения: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1700808"/>
            <a:ext cx="7632848" cy="3937992"/>
          </a:xfrm>
        </p:spPr>
        <p:txBody>
          <a:bodyPr>
            <a:normAutofit/>
          </a:bodyPr>
          <a:lstStyle/>
          <a:p>
            <a:pPr algn="l"/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Комиссия по делам несовершеннолетних и  защите их прав;</a:t>
            </a:r>
          </a:p>
          <a:p>
            <a:pPr algn="l">
              <a:buFontTx/>
              <a:buChar char="-"/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Органы управления социальной защиты населения; </a:t>
            </a:r>
          </a:p>
          <a:p>
            <a:pPr algn="l">
              <a:buFontTx/>
              <a:buChar char="-"/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органы местного самоуправления;</a:t>
            </a:r>
          </a:p>
          <a:p>
            <a:pPr algn="l">
              <a:buFontTx/>
              <a:buChar char="-"/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органы опеки и попечительства;</a:t>
            </a:r>
          </a:p>
          <a:p>
            <a:pPr algn="l">
              <a:buFontTx/>
              <a:buChar char="-"/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органы управления здравоохранением;</a:t>
            </a:r>
          </a:p>
          <a:p>
            <a:pPr algn="l">
              <a:buFontTx/>
              <a:buChar char="-"/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органы службы занятости;</a:t>
            </a:r>
          </a:p>
          <a:p>
            <a:pPr algn="l">
              <a:buFontTx/>
              <a:buChar char="-"/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органы внутренних дел;</a:t>
            </a:r>
          </a:p>
          <a:p>
            <a:pPr algn="l">
              <a:buFontTx/>
              <a:buChar char="-"/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учреждения уголовно- исполнительной системы; </a:t>
            </a:r>
          </a:p>
          <a:p>
            <a:pPr algn="l">
              <a:buFontTx/>
              <a:buChar char="-"/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учреждения дополнительного образования.</a:t>
            </a:r>
            <a:endPara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208d763e52cb1a54a66d6b7bd48f8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548681"/>
            <a:ext cx="8568952" cy="936103"/>
          </a:xfrm>
        </p:spPr>
        <p:txBody>
          <a:bodyPr>
            <a:noAutofit/>
          </a:bodyPr>
          <a:lstStyle/>
          <a:p>
            <a:pPr algn="l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Характер сотрудничества школы с органами и учреждениями профилактики безнадзорности и правонарушений, опеки и попечительства, дополнительного образования, КДН и ЗП с участниками образовательного и воспитательного процесса: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1628800"/>
            <a:ext cx="9036496" cy="5112568"/>
          </a:xfrm>
        </p:spPr>
        <p:txBody>
          <a:bodyPr>
            <a:normAutofit/>
          </a:bodyPr>
          <a:lstStyle/>
          <a:p>
            <a:pPr algn="l"/>
            <a:r>
              <a:rPr lang="ru-RU" sz="20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19.Сотрудничество школы с волонтерскими организациями.</a:t>
            </a:r>
          </a:p>
          <a:p>
            <a:pPr algn="l">
              <a:buFontTx/>
              <a:buChar char="-"/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Европлан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г. Тюмени</a:t>
            </a:r>
          </a:p>
          <a:p>
            <a:pPr algn="l"/>
            <a:endPara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«Добрый Самарянин» г.Курган </a:t>
            </a:r>
          </a:p>
          <a:p>
            <a:pPr algn="l"/>
            <a:endPara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Волонтерская организация г.Москв</a:t>
            </a:r>
            <a:r>
              <a:rPr lang="ru-RU" sz="18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buFontTx/>
              <a:buChar char="-"/>
            </a:pPr>
            <a:endPara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buFontTx/>
              <a:buChar char="-"/>
            </a:pPr>
            <a:endPara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Рисунок 15" descr="C:\Users\DNS\Desktop\сотрудничество с органами\hYv9VZQsdTc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2132856"/>
            <a:ext cx="1728192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C:\Users\DNS\Desktop\сотрудничество с органами\Frii6QHLJek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2132856"/>
            <a:ext cx="2046023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C:\Users\DNS\Desktop\сотрудничество с органами\IMG-20211218-WA000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888" y="3573016"/>
            <a:ext cx="1656184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 descr="https://sun9-20.userapi.com/impg/49sNLLWOr76OIVUO8uzH4k-sw0UlH-mMENpFng/H_lylRu1hZs.jpg?size=1280x957&amp;quality=96&amp;sign=6ee9d32022a9c0aa6a5d709338c1f3ec&amp;type=album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8104" y="3573016"/>
            <a:ext cx="1656184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0" descr="C:\Users\DNS\Desktop\сотрудничество с органами\35nDJIVlSj4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95936" y="5157192"/>
            <a:ext cx="1800200" cy="1350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Рисунок 21" descr="C:\Users\DNS\Desktop\сотрудничество с органами\rm9Nc8kvA4Y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40152" y="5157192"/>
            <a:ext cx="1080120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user\Downloads\IMG_20221008_153542_resized_20221030_063235133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151779" y="5157192"/>
            <a:ext cx="1728192" cy="1296144"/>
          </a:xfrm>
          <a:prstGeom prst="rect">
            <a:avLst/>
          </a:prstGeom>
          <a:noFill/>
        </p:spPr>
      </p:pic>
      <p:pic>
        <p:nvPicPr>
          <p:cNvPr id="13" name="Рисунок 12" descr="Jz0MfdboI68.jpg"/>
          <p:cNvPicPr>
            <a:picLocks noChangeAspect="1"/>
          </p:cNvPicPr>
          <p:nvPr/>
        </p:nvPicPr>
        <p:blipFill>
          <a:blip r:embed="rId10" cstate="print"/>
          <a:srcRect l="8357" t="6037" r="3890"/>
          <a:stretch>
            <a:fillRect/>
          </a:stretch>
        </p:blipFill>
        <p:spPr>
          <a:xfrm>
            <a:off x="6588224" y="2132856"/>
            <a:ext cx="1656184" cy="1227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208d763e52cb1a54a66d6b7bd48f8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548681"/>
            <a:ext cx="8568952" cy="936103"/>
          </a:xfrm>
        </p:spPr>
        <p:txBody>
          <a:bodyPr>
            <a:noAutofit/>
          </a:bodyPr>
          <a:lstStyle/>
          <a:p>
            <a:pPr algn="l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Характер сотрудничества школы с органами и учреждениями профилактики безнадзорности и правонарушений, опеки и попечительства, дополнительного образования, КДН и ЗП с участниками образовательного и воспитательного процесса: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1628800"/>
            <a:ext cx="9036496" cy="5112568"/>
          </a:xfrm>
        </p:spPr>
        <p:txBody>
          <a:bodyPr>
            <a:normAutofit/>
          </a:bodyPr>
          <a:lstStyle/>
          <a:p>
            <a:pPr algn="l"/>
            <a:r>
              <a:rPr lang="ru-RU" sz="20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20.Сотрудничество с Православной  церковью</a:t>
            </a:r>
          </a:p>
          <a:p>
            <a:pPr algn="l">
              <a:buFontTx/>
              <a:buChar char="-"/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Проведена  экскурсия в Богоявленский  храм  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с.Усть-Миасское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buFontTx/>
              <a:buChar char="-"/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участие в конкурсе творческих работ « Рождественский подарок»  , и конкурс работ, посвященный Пасхе </a:t>
            </a:r>
          </a:p>
          <a:p>
            <a:pPr algn="l">
              <a:buFontTx/>
              <a:buChar char="-"/>
            </a:pPr>
            <a:endPara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buFontTx/>
              <a:buChar char="-"/>
            </a:pPr>
            <a:endPara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buFontTx/>
              <a:buChar char="-"/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Храм Пресвятой Богородицы</a:t>
            </a:r>
          </a:p>
          <a:p>
            <a:pPr algn="l"/>
            <a:endPara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buFontTx/>
              <a:buChar char="-"/>
            </a:pPr>
            <a:endPara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buFontTx/>
              <a:buChar char="-"/>
            </a:pPr>
            <a:endPara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 descr="C:\Users\user\Desktop\сотрудничество с органами\IKIZQy-frfg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420888"/>
            <a:ext cx="1296144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C:\Users\user\Desktop\сотрудничество с органами\0AnoNBKuknQ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2492896"/>
            <a:ext cx="2016224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https://sun9-19.userapi.com/impg/jTbkNwZkXzEcFC1GtTwnSteNNJp2dJsOokcmTA/uThUwecc43o.jpg?size=1600x1200&amp;quality=96&amp;sign=94a965fe3f02de7c0c96aede5d618787&amp;type=album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67744" y="4293096"/>
            <a:ext cx="167044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Рисунок 22" descr="C:\Users\user\Desktop\школа - интернат\для журнала 2\21-22\месячнык полового воспитания 29.09.21\IMG_3575.JPG"/>
          <p:cNvPicPr/>
          <p:nvPr/>
        </p:nvPicPr>
        <p:blipFill>
          <a:blip r:embed="rId6" cstate="print"/>
          <a:srcRect l="29525" r="20830"/>
          <a:stretch>
            <a:fillRect/>
          </a:stretch>
        </p:blipFill>
        <p:spPr bwMode="auto">
          <a:xfrm>
            <a:off x="3995936" y="5085184"/>
            <a:ext cx="1368152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7LIk5Y7bZiM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436095" y="5229200"/>
            <a:ext cx="1735769" cy="1076597"/>
          </a:xfrm>
          <a:prstGeom prst="rect">
            <a:avLst/>
          </a:prstGeom>
        </p:spPr>
      </p:pic>
      <p:pic>
        <p:nvPicPr>
          <p:cNvPr id="10" name="Рисунок 9" descr="leqFIWWwcco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308304" y="4941168"/>
            <a:ext cx="1274030" cy="17008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208d763e52cb1a54a66d6b7bd48f8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404665"/>
            <a:ext cx="8712968" cy="4752527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Характер сотрудничества школы с органами и учреждениями профилактики безнадзорности и правонарушений, опеки и попечительства, дополнительного образования, КДН и ЗП с участниками образовательного и воспитательного процесса:</a:t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ГБУ «Комплексный центр социального обслуживания населения по  </a:t>
            </a:r>
            <a:r>
              <a:rPr lang="ru-RU" sz="2000" b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Каргапольскому</a:t>
            </a:r>
            <a:r>
              <a:rPr lang="ru-RU" sz="20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000" b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Шатровскому</a:t>
            </a:r>
            <a:r>
              <a:rPr lang="ru-RU" sz="20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районам»: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Семейные гостиные, декада инвалидов, праздники</a:t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участие в проекте взаимопомощи гражданам во время кризисных ситуаций: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D:\сотрудничество с органами\6n7IfWq-rfc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780928"/>
            <a:ext cx="2376264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D:\сотрудничество с органами\PpEsoow9ge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2780928"/>
            <a:ext cx="2376264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user\Desktop\сотрудничество с органами\FJzbFrT6zFI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5085184"/>
            <a:ext cx="2016224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user\Desktop\школа - интернат\гуманитарная помощь\WhatsApp Image 2022-03-30 at 16.10.32.jpe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99792" y="5085184"/>
            <a:ext cx="1944216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EUt8Qf73I2I.jpg"/>
          <p:cNvPicPr>
            <a:picLocks noChangeAspect="1"/>
          </p:cNvPicPr>
          <p:nvPr/>
        </p:nvPicPr>
        <p:blipFill>
          <a:blip r:embed="rId7" cstate="print"/>
          <a:srcRect r="51364"/>
          <a:stretch>
            <a:fillRect/>
          </a:stretch>
        </p:blipFill>
        <p:spPr>
          <a:xfrm>
            <a:off x="5436095" y="2780928"/>
            <a:ext cx="1425185" cy="1799382"/>
          </a:xfrm>
          <a:prstGeom prst="rect">
            <a:avLst/>
          </a:prstGeom>
        </p:spPr>
      </p:pic>
      <p:pic>
        <p:nvPicPr>
          <p:cNvPr id="11" name="Рисунок 10" descr="QP8H8bvGP3w.jpg"/>
          <p:cNvPicPr>
            <a:picLocks noChangeAspect="1"/>
          </p:cNvPicPr>
          <p:nvPr/>
        </p:nvPicPr>
        <p:blipFill>
          <a:blip r:embed="rId8" cstate="print"/>
          <a:srcRect t="4167"/>
          <a:stretch>
            <a:fillRect/>
          </a:stretch>
        </p:blipFill>
        <p:spPr>
          <a:xfrm>
            <a:off x="7020272" y="2749424"/>
            <a:ext cx="1296144" cy="18632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208d763e52cb1a54a66d6b7bd48f8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476673"/>
            <a:ext cx="8352928" cy="1296143"/>
          </a:xfrm>
        </p:spPr>
        <p:txBody>
          <a:bodyPr>
            <a:normAutofit fontScale="90000"/>
          </a:bodyPr>
          <a:lstStyle/>
          <a:p>
            <a:pPr algn="l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Характер сотрудничества школы с органами и учреждениями профилактики безнадзорности и правонарушений, опеки и попечительства, дополнительного образования, КДН и ЗП с участниками образовательного и воспитательного процесса:</a:t>
            </a: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2060848"/>
            <a:ext cx="7848872" cy="3960440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ru-RU" sz="21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2.Сотрудничество с отделом опеки и попечительства </a:t>
            </a:r>
            <a:r>
              <a:rPr lang="ru-RU" sz="2100" b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Каргапольского</a:t>
            </a:r>
            <a:r>
              <a:rPr lang="ru-RU" sz="21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района:</a:t>
            </a:r>
          </a:p>
          <a:p>
            <a:pPr algn="l"/>
            <a:r>
              <a:rPr lang="ru-RU" sz="2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взаимное информирование о детях, лишенных родительского попечения и детях, чьи права нарушены;</a:t>
            </a:r>
          </a:p>
          <a:p>
            <a:pPr algn="l"/>
            <a:r>
              <a:rPr lang="ru-RU" sz="2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проведение совместных действий по защите прав ребенка и его дальнейшего трудоустройства;</a:t>
            </a:r>
          </a:p>
          <a:p>
            <a:pPr algn="l"/>
            <a:r>
              <a:rPr lang="ru-RU" sz="2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организация и проведение совместных мероприятий направленных на предотвращение повторного сиротства;</a:t>
            </a:r>
          </a:p>
          <a:p>
            <a:pPr algn="l"/>
            <a:r>
              <a:rPr lang="ru-RU" sz="2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организация и проведение совместных профилактических семинаров, родительских собраний для опекунов, попечителей, приемных родителей;</a:t>
            </a:r>
          </a:p>
          <a:p>
            <a:pPr algn="l"/>
            <a:r>
              <a:rPr lang="ru-RU" sz="2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организация и проведение индивидуальной профилактической работы с учащимися, имеющими статус сироты, состоящими на различных видах учета;</a:t>
            </a:r>
          </a:p>
          <a:p>
            <a:pPr algn="l"/>
            <a:r>
              <a:rPr lang="ru-RU" sz="2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совместная реализация мероприятий по жизнеустройству детей-сирот после окончания школы-интерната;</a:t>
            </a:r>
          </a:p>
          <a:p>
            <a:pPr algn="l"/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208d763e52cb1a54a66d6b7bd48f8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548681"/>
            <a:ext cx="8568952" cy="936103"/>
          </a:xfrm>
        </p:spPr>
        <p:txBody>
          <a:bodyPr>
            <a:noAutofit/>
          </a:bodyPr>
          <a:lstStyle/>
          <a:p>
            <a:pPr algn="l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Характер сотрудничества школы с органами и учреждениями профилактики безнадзорности и правонарушений, опеки и попечительства, дополнительного образования, КДН и ЗП с участниками образовательного и воспитательного процесса: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700808"/>
            <a:ext cx="8568952" cy="3937992"/>
          </a:xfrm>
        </p:spPr>
        <p:txBody>
          <a:bodyPr>
            <a:normAutofit/>
          </a:bodyPr>
          <a:lstStyle/>
          <a:p>
            <a:pPr algn="l"/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Сотрудничество с Межмуниципальный отдел  МВД России «</a:t>
            </a:r>
            <a:r>
              <a:rPr lang="ru-RU" sz="2000" b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Каргапольский</a:t>
            </a:r>
            <a:r>
              <a:rPr lang="ru-RU" sz="20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  (ГИБДД, полиция)</a:t>
            </a:r>
          </a:p>
          <a:p>
            <a:pPr algn="l">
              <a:buFontTx/>
              <a:buChar char="-"/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встреча обучающихся школы с Госавтоинспектором С. В. Важениным.</a:t>
            </a:r>
          </a:p>
          <a:p>
            <a:pPr algn="l">
              <a:buFontTx/>
              <a:buChar char="-"/>
            </a:pPr>
            <a:endPara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buFontTx/>
              <a:buChar char="-"/>
            </a:pPr>
            <a:endPara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buFontTx/>
              <a:buChar char="-"/>
            </a:pPr>
            <a:endPara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1800" dirty="0" smtClean="0"/>
              <a:t>                                       </a:t>
            </a:r>
            <a:br>
              <a:rPr lang="ru-RU" sz="1800" dirty="0" smtClean="0"/>
            </a:b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в рамках месячника военно-патриотического воспитания с учащимися школы  прошла встреча с инспектором-кинологом 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Предеиным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Р.А.</a:t>
            </a:r>
            <a:endPara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:\Users\DNS\Desktop\сотрудничество с органами\6iHbI7MQSZM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852936"/>
            <a:ext cx="2088232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D:\сотрудничество с органами\HnA-1E-TdOE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2852936"/>
            <a:ext cx="2160240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D:\сотрудничество с органами\zGvLlufdhXc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04" y="2852936"/>
            <a:ext cx="1872208" cy="1507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user\Desktop\сотрудничество с органами\B7Mo8PZtFTc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6" y="5013176"/>
            <a:ext cx="1681315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user\Desktop\сотрудничество с органами\ES28LC4re00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03848" y="4941168"/>
            <a:ext cx="1705110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user\Desktop\сотрудничество с органами\IMG_4436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64088" y="4941168"/>
            <a:ext cx="2364504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208d763e52cb1a54a66d6b7bd48f8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548681"/>
            <a:ext cx="8568952" cy="936103"/>
          </a:xfrm>
        </p:spPr>
        <p:txBody>
          <a:bodyPr>
            <a:noAutofit/>
          </a:bodyPr>
          <a:lstStyle/>
          <a:p>
            <a:pPr algn="l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Характер сотрудничества школы с органами и учреждениями профилактики безнадзорности и правонарушений, опеки и попечительства, дополнительного образования, КДН и ЗП с участниками образовательного и воспитательного процесса: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700808"/>
            <a:ext cx="8568952" cy="3937992"/>
          </a:xfrm>
        </p:spPr>
        <p:txBody>
          <a:bodyPr>
            <a:normAutofit/>
          </a:bodyPr>
          <a:lstStyle/>
          <a:p>
            <a:pPr algn="l"/>
            <a:r>
              <a:rPr lang="ru-RU" sz="20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0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Сотрудничество с </a:t>
            </a:r>
            <a:r>
              <a:rPr lang="ru-RU" sz="2000" b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Росгвардией</a:t>
            </a:r>
            <a:r>
              <a:rPr lang="ru-RU" sz="20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>
              <a:buFontTx/>
              <a:buChar char="-"/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беседе «Наша безопасность» с сотрудниками 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Каргапольской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вневедомственной охраны, уборка памятников</a:t>
            </a:r>
          </a:p>
          <a:p>
            <a:pPr algn="l">
              <a:buFontTx/>
              <a:buChar char="-"/>
            </a:pPr>
            <a:endPara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buFontTx/>
              <a:buChar char="-"/>
            </a:pPr>
            <a:endPara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buFontTx/>
              <a:buChar char="-"/>
            </a:pPr>
            <a:endPara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1800" dirty="0" smtClean="0"/>
              <a:t>                                       </a:t>
            </a:r>
            <a:br>
              <a:rPr lang="ru-RU" sz="1800" dirty="0" smtClean="0"/>
            </a:b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беседа-практикум по обучению детей правилам безопасного поведения при передвижении по маршруту "Дом-школа - дом".</a:t>
            </a:r>
            <a:b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C:\Users\DNS\Desktop\сотрудничество с органами\IMG_20220524_16032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2636912"/>
            <a:ext cx="2160240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D:\сотрудничество с органами\ETgm7teO6T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2636912"/>
            <a:ext cx="2016224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D:\сотрудничество с органами\wjrgX8kuTo0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2636912"/>
            <a:ext cx="1152128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D:\сотрудничество с органами\BPTZdsSRW2Y.jpg"/>
          <p:cNvPicPr/>
          <p:nvPr/>
        </p:nvPicPr>
        <p:blipFill>
          <a:blip r:embed="rId6" cstate="print"/>
          <a:srcRect l="10696" t="18446" r="6866" b="18838"/>
          <a:stretch>
            <a:fillRect/>
          </a:stretch>
        </p:blipFill>
        <p:spPr bwMode="auto">
          <a:xfrm>
            <a:off x="827584" y="4869160"/>
            <a:ext cx="2808312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D:\сотрудничество с органами\qHlq8zAAt-k.jpg"/>
          <p:cNvPicPr/>
          <p:nvPr/>
        </p:nvPicPr>
        <p:blipFill>
          <a:blip r:embed="rId7" cstate="print"/>
          <a:srcRect l="17327" t="21476" r="27622" b="28188"/>
          <a:stretch>
            <a:fillRect/>
          </a:stretch>
        </p:blipFill>
        <p:spPr bwMode="auto">
          <a:xfrm>
            <a:off x="4067944" y="4869160"/>
            <a:ext cx="2232248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ZAyoy5eTTPE.jpg"/>
          <p:cNvPicPr>
            <a:picLocks noChangeAspect="1"/>
          </p:cNvPicPr>
          <p:nvPr/>
        </p:nvPicPr>
        <p:blipFill>
          <a:blip r:embed="rId8" cstate="print"/>
          <a:srcRect l="12601" t="26257" r="11792" b="9975"/>
          <a:stretch>
            <a:fillRect/>
          </a:stretch>
        </p:blipFill>
        <p:spPr>
          <a:xfrm>
            <a:off x="6300192" y="2636912"/>
            <a:ext cx="2668532" cy="15121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208d763e52cb1a54a66d6b7bd48f8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548681"/>
            <a:ext cx="8568952" cy="936103"/>
          </a:xfrm>
        </p:spPr>
        <p:txBody>
          <a:bodyPr>
            <a:noAutofit/>
          </a:bodyPr>
          <a:lstStyle/>
          <a:p>
            <a:pPr algn="l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Характер сотрудничества школы с органами и учреждениями профилактики безнадзорности и правонарушений, опеки и попечительства, дополнительного образования, КДН и ЗП с участниками образовательного и воспитательного процесса: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700808"/>
            <a:ext cx="8568952" cy="3937992"/>
          </a:xfrm>
        </p:spPr>
        <p:txBody>
          <a:bodyPr>
            <a:normAutofit lnSpcReduction="10000"/>
          </a:bodyPr>
          <a:lstStyle/>
          <a:p>
            <a:pPr algn="l"/>
            <a:r>
              <a:rPr lang="ru-RU" sz="20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0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Сотрудничество КДН и ЗП:</a:t>
            </a:r>
          </a:p>
          <a:p>
            <a:pPr algn="l">
              <a:buFontTx/>
              <a:buChar char="-"/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выставка работ учащихся школы на тему: Дружба начинается с улыбки</a:t>
            </a:r>
            <a:r>
              <a:rPr lang="ru-RU" sz="1800" dirty="0" smtClean="0"/>
              <a:t>                                   </a:t>
            </a:r>
            <a:br>
              <a:rPr lang="ru-RU" sz="1800" dirty="0" smtClean="0"/>
            </a:b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проведение  месячника по половому воспитанию «Взрослеем вместе»</a:t>
            </a:r>
          </a:p>
          <a:p>
            <a:pPr algn="l">
              <a:buFontTx/>
              <a:buChar char="-"/>
            </a:pPr>
            <a:endPara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l">
              <a:buFontTx/>
              <a:buChar char="-"/>
            </a:pPr>
            <a:endPara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buFontTx/>
              <a:buChar char="-"/>
            </a:pPr>
            <a:endPara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buFontTx/>
              <a:buChar char="-"/>
            </a:pPr>
            <a:endPara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buFontTx/>
              <a:buChar char="-"/>
            </a:pPr>
            <a:endPara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buFontTx/>
              <a:buChar char="-"/>
            </a:pPr>
            <a:endPara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buFontTx/>
              <a:buChar char="-"/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выставка творческих работ в рамках Декады инвалидов </a:t>
            </a:r>
          </a:p>
          <a:p>
            <a:pPr algn="l"/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C:\Users\user\Desktop\школа - интернат\для журнала 2\21-22\месячнык полового воспитания 29.09.21\IMG_3582.JPG"/>
          <p:cNvPicPr/>
          <p:nvPr/>
        </p:nvPicPr>
        <p:blipFill>
          <a:blip r:embed="rId3" cstate="print"/>
          <a:srcRect l="28012" t="14925" r="20085"/>
          <a:stretch>
            <a:fillRect/>
          </a:stretch>
        </p:blipFill>
        <p:spPr bwMode="auto">
          <a:xfrm>
            <a:off x="1331640" y="2636912"/>
            <a:ext cx="2088232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C:\Users\user\Desktop\школа - интернат\для журнала 2\21-22\месячнык полового воспитания 29.09.21\IMG_357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2636912"/>
            <a:ext cx="2664296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https://sun9-15.userapi.com/impg/bhnLEENEBOZjZ7Awnep_1SDMvylnsiWTGuLeXw/LY3BFW_whMY.jpg?size=1040x780&amp;quality=96&amp;sign=b77ce5058dde720041f4ef3bd0d358a1&amp;type=album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11760" y="5013176"/>
            <a:ext cx="2160240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208d763e52cb1a54a66d6b7bd48f8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0852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548681"/>
            <a:ext cx="8568952" cy="936103"/>
          </a:xfrm>
        </p:spPr>
        <p:txBody>
          <a:bodyPr>
            <a:noAutofit/>
          </a:bodyPr>
          <a:lstStyle/>
          <a:p>
            <a:pPr algn="l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Характер сотрудничества школы с органами и учреждениями профилактики безнадзорности и правонарушений, опеки и попечительства, дополнительного образования, КДН и ЗП с участниками образовательного и воспитательного процесса: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556792"/>
            <a:ext cx="8568952" cy="5040560"/>
          </a:xfrm>
        </p:spPr>
        <p:txBody>
          <a:bodyPr>
            <a:normAutofit/>
          </a:bodyPr>
          <a:lstStyle/>
          <a:p>
            <a:pPr algn="l"/>
            <a:r>
              <a:rPr lang="ru-RU" sz="20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ru-RU" sz="20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Сотрудничество с 24 ПСЧ 2 ПСО ФПС ГПС ГУ МЧС России по Курганской области </a:t>
            </a:r>
          </a:p>
          <a:p>
            <a:pPr algn="l">
              <a:buFontTx/>
              <a:buChar char="-"/>
            </a:pPr>
            <a:r>
              <a:rPr lang="ru-RU" sz="1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экскурсии в пожарную часть </a:t>
            </a:r>
          </a:p>
          <a:p>
            <a:pPr algn="l">
              <a:buFontTx/>
              <a:buChar char="-"/>
            </a:pPr>
            <a:endParaRPr lang="ru-RU" sz="19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buFontTx/>
              <a:buChar char="-"/>
            </a:pPr>
            <a:endParaRPr lang="ru-RU" sz="19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9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buFontTx/>
              <a:buChar char="-"/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беседы с обучающимися по технике безопасности </a:t>
            </a:r>
          </a:p>
          <a:p>
            <a:pPr algn="l">
              <a:buFontTx/>
              <a:buChar char="-"/>
            </a:pPr>
            <a:endPara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buFontTx/>
              <a:buChar char="-"/>
            </a:pPr>
            <a:endPara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buFontTx/>
              <a:buChar char="-"/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практическое занятие</a:t>
            </a:r>
            <a:endPara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C:\Users\DNS\Desktop\сотрудничество с органами\VQmAZyIc9oc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636912"/>
            <a:ext cx="2055014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DNS\Desktop\сотрудничество с органами\uwLrJMsMNow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2636912"/>
            <a:ext cx="2592288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Users\user\Desktop\сотрудничество с органами\izdN86NfiXw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4365104"/>
            <a:ext cx="1440160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C:\Users\user\Desktop\сотрудничество с органами\RXwoplKu8ys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07704" y="4365104"/>
            <a:ext cx="1008112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C:\Users\user\Desktop\сотрудничество с органами\cBk93xDy4Vg.jpg"/>
          <p:cNvPicPr/>
          <p:nvPr/>
        </p:nvPicPr>
        <p:blipFill>
          <a:blip r:embed="rId7" cstate="print"/>
          <a:srcRect t="16230"/>
          <a:stretch>
            <a:fillRect/>
          </a:stretch>
        </p:blipFill>
        <p:spPr bwMode="auto">
          <a:xfrm>
            <a:off x="4427984" y="4365104"/>
            <a:ext cx="1872208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C:\Users\user\Desktop\сотрудничество с органами\Bp6XfEy57Mw.jpg"/>
          <p:cNvPicPr/>
          <p:nvPr/>
        </p:nvPicPr>
        <p:blipFill>
          <a:blip r:embed="rId8" cstate="print"/>
          <a:srcRect t="31954"/>
          <a:stretch>
            <a:fillRect/>
          </a:stretch>
        </p:blipFill>
        <p:spPr bwMode="auto">
          <a:xfrm>
            <a:off x="2987824" y="4365104"/>
            <a:ext cx="1296144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C:\Users\user\Desktop\сотрудничество с органами\a6Rb70Qz_X0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44208" y="4365104"/>
            <a:ext cx="1728192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C:\Users\user\Desktop\2XgKPxNQU5A.jpg"/>
          <p:cNvPicPr/>
          <p:nvPr/>
        </p:nvPicPr>
        <p:blipFill>
          <a:blip r:embed="rId10" cstate="print"/>
          <a:srcRect b="31151"/>
          <a:stretch>
            <a:fillRect/>
          </a:stretch>
        </p:blipFill>
        <p:spPr bwMode="auto">
          <a:xfrm>
            <a:off x="2555776" y="5733256"/>
            <a:ext cx="1152128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208d763e52cb1a54a66d6b7bd48f8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548681"/>
            <a:ext cx="8568952" cy="936103"/>
          </a:xfrm>
        </p:spPr>
        <p:txBody>
          <a:bodyPr>
            <a:noAutofit/>
          </a:bodyPr>
          <a:lstStyle/>
          <a:p>
            <a:pPr algn="l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Характер сотрудничества школы с органами и учреждениями профилактики безнадзорности и правонарушений, опеки и попечительства, дополнительного образования, КДН и ЗП с участниками образовательного и воспитательного процесса: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700808"/>
            <a:ext cx="8568952" cy="3937992"/>
          </a:xfrm>
        </p:spPr>
        <p:txBody>
          <a:bodyPr>
            <a:normAutofit lnSpcReduction="10000"/>
          </a:bodyPr>
          <a:lstStyle/>
          <a:p>
            <a:pPr algn="l"/>
            <a:r>
              <a:rPr lang="ru-RU" sz="20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7.Сотрудничество с ГБУ «</a:t>
            </a:r>
            <a:r>
              <a:rPr lang="ru-RU" sz="2000" b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Каргапольская</a:t>
            </a:r>
            <a:r>
              <a:rPr lang="ru-RU" sz="20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центральная районная больница им.Н.А </a:t>
            </a:r>
            <a:r>
              <a:rPr lang="ru-RU" sz="2000" b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Рокиной</a:t>
            </a:r>
            <a:r>
              <a:rPr lang="ru-RU" sz="20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»: </a:t>
            </a:r>
          </a:p>
          <a:p>
            <a:pPr algn="l">
              <a:buFontTx/>
              <a:buChar char="-"/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Беседы о ЗОЖ, профилактика наркомании, алкоголизма, наркомании и 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т.д</a:t>
            </a:r>
            <a:endPara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buFontTx/>
              <a:buChar char="-"/>
            </a:pPr>
            <a:endPara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l">
              <a:buFontTx/>
              <a:buChar char="-"/>
            </a:pPr>
            <a:endPara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buFontTx/>
              <a:buChar char="-"/>
            </a:pPr>
            <a:endPara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buFontTx/>
              <a:buChar char="-"/>
            </a:pPr>
            <a:endPara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buFontTx/>
              <a:buChar char="-"/>
            </a:pPr>
            <a:endPara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buFontTx/>
              <a:buChar char="-"/>
            </a:pPr>
            <a:endPara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C:\Users\DNS\Desktop\лидеры\беседа.jpg"/>
          <p:cNvPicPr/>
          <p:nvPr/>
        </p:nvPicPr>
        <p:blipFill>
          <a:blip r:embed="rId3" cstate="print"/>
          <a:srcRect l="13146" t="17277" r="10783"/>
          <a:stretch>
            <a:fillRect/>
          </a:stretch>
        </p:blipFill>
        <p:spPr bwMode="auto">
          <a:xfrm>
            <a:off x="467544" y="2924944"/>
            <a:ext cx="3744416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C:\Users\DNS\Desktop\лидеры\зож.jpg"/>
          <p:cNvPicPr/>
          <p:nvPr/>
        </p:nvPicPr>
        <p:blipFill>
          <a:blip r:embed="rId4" cstate="print"/>
          <a:srcRect l="24485" t="23989" r="21178"/>
          <a:stretch>
            <a:fillRect/>
          </a:stretch>
        </p:blipFill>
        <p:spPr bwMode="auto">
          <a:xfrm>
            <a:off x="4283968" y="2996952"/>
            <a:ext cx="3168352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1350</Words>
  <Application>Microsoft Office PowerPoint</Application>
  <PresentationFormat>Экран (4:3)</PresentationFormat>
  <Paragraphs>243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Сотрудничество школы с органами и учреждениями профилактики безнадзорности и правонарушений, опеки и попечительства, дополнительного образования, КДН и ЗП.</vt:lpstr>
      <vt:lpstr>Согласно статье 1 ФЗ от 24 июня 1999г №120 – ФЗ  в систему профилактики безнадзорности и правонарушений входят: следующие органы и учреждения:</vt:lpstr>
      <vt:lpstr>Характер сотрудничества школы с органами и учреждениями профилактики безнадзорности и правонарушений, опеки и попечительства, дополнительного образования, КДН и ЗП с участниками образовательного и воспитательного процесса:  1. ГБУ «Комплексный центр социального обслуживания населения по  Каргапольскому и Шатровскому районам»: - Семейные гостиные, декада инвалидов, праздники        - участие в проекте взаимопомощи гражданам во время кризисных ситуаций:</vt:lpstr>
      <vt:lpstr>Характер сотрудничества школы с органами и учреждениями профилактики безнадзорности и правонарушений, опеки и попечительства, дополнительного образования, КДН и ЗП с участниками образовательного и воспитательного процесса:</vt:lpstr>
      <vt:lpstr>Характер сотрудничества школы с органами и учреждениями профилактики безнадзорности и правонарушений, опеки и попечительства, дополнительного образования, КДН и ЗП с участниками образовательного и воспитательного процесса:</vt:lpstr>
      <vt:lpstr>Характер сотрудничества школы с органами и учреждениями профилактики безнадзорности и правонарушений, опеки и попечительства, дополнительного образования, КДН и ЗП с участниками образовательного и воспитательного процесса:</vt:lpstr>
      <vt:lpstr>Характер сотрудничества школы с органами и учреждениями профилактики безнадзорности и правонарушений, опеки и попечительства, дополнительного образования, КДН и ЗП с участниками образовательного и воспитательного процесса:</vt:lpstr>
      <vt:lpstr>Характер сотрудничества школы с органами и учреждениями профилактики безнадзорности и правонарушений, опеки и попечительства, дополнительного образования, КДН и ЗП с участниками образовательного и воспитательного процесса:</vt:lpstr>
      <vt:lpstr>Характер сотрудничества школы с органами и учреждениями профилактики безнадзорности и правонарушений, опеки и попечительства, дополнительного образования, КДН и ЗП с участниками образовательного и воспитательного процесса:</vt:lpstr>
      <vt:lpstr>Характер сотрудничества школы с органами и учреждениями профилактики безнадзорности и правонарушений, опеки и попечительства, дополнительного образования, КДН и ЗП с участниками образовательного и воспитательного процесса:</vt:lpstr>
      <vt:lpstr>Характер сотрудничества школы с органами и учреждениями профилактики безнадзорности и правонарушений, опеки и попечительства, дополнительного образования, КДН и ЗП с участниками образовательного и воспитательного процесса:</vt:lpstr>
      <vt:lpstr>Характер сотрудничества школы с органами и учреждениями профилактики безнадзорности и правонарушений, опеки и попечительства, дополнительного образования, КДН и ЗП с участниками образовательного и воспитательного процесса:</vt:lpstr>
      <vt:lpstr>Характер сотрудничества школы с органами и учреждениями профилактики безнадзорности и правонарушений, опеки и попечительства, дополнительного образования, КДН и ЗП с участниками образовательного и воспитательного процесса:</vt:lpstr>
      <vt:lpstr>Характер сотрудничества школы с органами и учреждениями профилактики безнадзорности и правонарушений, опеки и попечительства, дополнительного образования, КДН и ЗП с участниками образовательного и воспитательного процесса:</vt:lpstr>
      <vt:lpstr>Характер сотрудничества школы с органами и учреждениями профилактики безнадзорности и правонарушений, опеки и попечительства, дополнительного образования, КДН и ЗП с участниками образовательного и воспитательного процесса:</vt:lpstr>
      <vt:lpstr>Характер сотрудничества школы с органами и учреждениями профилактики безнадзорности и правонарушений, опеки и попечительства, дополнительного образования, КДН и ЗП с участниками образовательного и воспитательного процесса:</vt:lpstr>
      <vt:lpstr>Характер сотрудничества школы с органами и учреждениями профилактики безнадзорности и правонарушений, опеки и попечительства, дополнительного образования, КДН и ЗП с участниками образовательного и воспитательного процесса:</vt:lpstr>
      <vt:lpstr>Характер сотрудничества школы с органами и учреждениями профилактики безнадзорности и правонарушений, опеки и попечительства, дополнительного образования, КДН и ЗП с участниками образовательного и воспитательного процесса:</vt:lpstr>
      <vt:lpstr>Характер сотрудничества школы с органами и учреждениями профилактики безнадзорности и правонарушений, опеки и попечительства, дополнительного образования, КДН и ЗП с участниками образовательного и воспитательного процесса:</vt:lpstr>
      <vt:lpstr>Характер сотрудничества школы с органами и учреждениями профилактики безнадзорности и правонарушений, опеки и попечительства, дополнительного образования, КДН и ЗП с участниками образовательного и воспитательного процесса:</vt:lpstr>
      <vt:lpstr>Характер сотрудничества школы с органами и учреждениями профилактики безнадзорности и правонарушений, опеки и попечительства, дополнительного образования, КДН и ЗП с участниками образовательного и воспитательного процесса: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Сотрудничество школы с органами и учреждениями профилактики безнадзорности и правонарушений, опеки и попечительства, дополнительного образования, КДН и ЗП.</dc:title>
  <dc:creator>user</dc:creator>
  <cp:lastModifiedBy>DNS</cp:lastModifiedBy>
  <cp:revision>31</cp:revision>
  <dcterms:created xsi:type="dcterms:W3CDTF">2022-10-30T11:27:04Z</dcterms:created>
  <dcterms:modified xsi:type="dcterms:W3CDTF">2023-01-10T03:19:09Z</dcterms:modified>
</cp:coreProperties>
</file>