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75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76" r:id="rId12"/>
    <p:sldId id="277" r:id="rId13"/>
    <p:sldId id="278" r:id="rId14"/>
    <p:sldId id="279" r:id="rId15"/>
    <p:sldId id="292" r:id="rId16"/>
    <p:sldId id="293" r:id="rId17"/>
    <p:sldId id="294" r:id="rId18"/>
    <p:sldId id="280" r:id="rId19"/>
    <p:sldId id="274" r:id="rId20"/>
    <p:sldId id="258" r:id="rId21"/>
    <p:sldId id="259" r:id="rId22"/>
    <p:sldId id="260" r:id="rId23"/>
    <p:sldId id="281" r:id="rId24"/>
    <p:sldId id="267" r:id="rId25"/>
    <p:sldId id="268" r:id="rId26"/>
    <p:sldId id="269" r:id="rId27"/>
    <p:sldId id="270" r:id="rId28"/>
    <p:sldId id="271" r:id="rId29"/>
    <p:sldId id="272" r:id="rId30"/>
    <p:sldId id="26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9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EC5CD8-3E7A-45D9-A0B2-07F3C3F83C9E}" type="datetimeFigureOut">
              <a:rPr lang="ru-RU" smtClean="0"/>
              <a:pPr/>
              <a:t>30.03.2023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E5932-E59E-40C6-8FFD-DE99977605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E5932-E59E-40C6-8FFD-DE9997760509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30.03.2023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30.03.2023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30.03.2023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500166" y="172412"/>
            <a:ext cx="653625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dirty="0" smtClean="0"/>
              <a:t>Семинар для педагогов.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Тема: «Буллинг: психологический механизм возникновения, алгоритм проведения родительского собрания (классного часа) .»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4500570"/>
            <a:ext cx="7215238" cy="235743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000" dirty="0" smtClean="0"/>
              <a:t>Е.В.Соколова</a:t>
            </a:r>
          </a:p>
          <a:p>
            <a:pPr algn="r">
              <a:buNone/>
            </a:pPr>
            <a:r>
              <a:rPr lang="ru-RU" sz="2000" i="1" dirty="0" smtClean="0"/>
              <a:t>педагог-психолог </a:t>
            </a:r>
            <a:endParaRPr lang="ru-RU" sz="2000" dirty="0" smtClean="0"/>
          </a:p>
          <a:p>
            <a:pPr algn="r">
              <a:buNone/>
            </a:pPr>
            <a:r>
              <a:rPr lang="ru-RU" sz="2000" i="1" dirty="0" smtClean="0"/>
              <a:t>ГБУ «Центр помощи детям»</a:t>
            </a:r>
            <a:endParaRPr lang="ru-RU" sz="2000" dirty="0" smtClean="0"/>
          </a:p>
          <a:p>
            <a:pPr algn="r">
              <a:buNone/>
            </a:pPr>
            <a:r>
              <a:rPr lang="ru-RU" sz="2000" i="1" dirty="0" smtClean="0"/>
              <a:t>Половинский зональный кабинет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8596" y="285728"/>
            <a:ext cx="904875" cy="866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14290"/>
            <a:ext cx="6715172" cy="1357322"/>
          </a:xfrm>
        </p:spPr>
        <p:txBody>
          <a:bodyPr anchor="ctr">
            <a:noAutofit/>
          </a:bodyPr>
          <a:lstStyle/>
          <a:p>
            <a:pPr algn="ctr"/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smtClean="0"/>
              <a:t>Нельзя делать:</a:t>
            </a: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8596" y="285728"/>
            <a:ext cx="904875" cy="866775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1285860"/>
            <a:ext cx="7481918" cy="5169876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endParaRPr lang="ru-RU" b="1" dirty="0" smtClean="0"/>
          </a:p>
          <a:p>
            <a:pPr marL="514350" indent="-514350">
              <a:buNone/>
            </a:pPr>
            <a:r>
              <a:rPr lang="ru-RU" b="1" dirty="0" smtClean="0"/>
              <a:t>5.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Жертва не обязана учиться бороться с травлей.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Буллинг не воспитывает характер, а лишь наносит травму!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 smtClean="0"/>
          </a:p>
          <a:p>
            <a:pPr lvl="0">
              <a:buNone/>
            </a:pP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7115196" cy="1571612"/>
          </a:xfrm>
        </p:spPr>
        <p:txBody>
          <a:bodyPr anchor="ctr">
            <a:noAutofit/>
          </a:bodyPr>
          <a:lstStyle/>
          <a:p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8596" y="285728"/>
            <a:ext cx="904875" cy="866775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 подготовительном этапе идет распределение ролей между выступающими.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Проводить собрание должен авторитетный представитель администрации ОО.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Ведущий предоставляет слово выступающим, и должен 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прервать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любого при обвинении конкретных обучающихся, не допустить конфликта.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6715172" cy="1285884"/>
          </a:xfrm>
        </p:spPr>
        <p:txBody>
          <a:bodyPr anchor="ctr">
            <a:noAutofit/>
          </a:bodyPr>
          <a:lstStyle/>
          <a:p>
            <a:pPr algn="ctr"/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smtClean="0"/>
              <a:t>Ресурсы образовательной организации</a:t>
            </a: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8596" y="285728"/>
            <a:ext cx="904875" cy="866775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помощь администрации,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психолога,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социального педагога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сторонних организаций системы профилактики – органов ПДН,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КДНиЗП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и т.п.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0"/>
            <a:ext cx="7000924" cy="1071546"/>
          </a:xfrm>
        </p:spPr>
        <p:txBody>
          <a:bodyPr anchor="ctr">
            <a:noAutofit/>
          </a:bodyPr>
          <a:lstStyle/>
          <a:p>
            <a:pPr algn="ctr"/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2800" dirty="0" smtClean="0"/>
              <a:t>Алгоритм действий для педагогов при выявлении буллинга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000099" cy="1000108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928670"/>
            <a:ext cx="8286776" cy="6357982"/>
          </a:xfrm>
        </p:spPr>
        <p:txBody>
          <a:bodyPr>
            <a:normAutofit fontScale="62500" lnSpcReduction="20000"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1. Педагог образовательной организации при установлении факта либо подозрении на существование ситуации травли сообщает о выявленном факте администрации.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2. Представитель образовательной организации информирует родителей (законных представителей) жертвы и агрессора о выявленном факте буллинга.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3. В случае необходимости вызвать скорую медицинскую или неотложную психиатрическую помощь.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4. В случаях совершения правонарушения несовершеннолетними сообщить информацию в правоохранительные органы.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5. Собрать рабочую группу из педагогов образовательной организации (администрация, классный руководитель, психолог, социальный педагог и др.) для составления плана действий  по выявленному факту буллинга. Назначить ответственных исполнителей.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6. Ответственным исполнителям собрать информацию о факте выявленного буллинга от пострадавшего, агрессора, возможных участников издевательств, свидетелей.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7. Администрации образовательной организации и ответственным исполнителям разработать комплексный план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социально-психолого-педагогического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сопровождения жертвы буллинга, агрессора и свидетелей травли.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7115196" cy="1571612"/>
          </a:xfrm>
        </p:spPr>
        <p:txBody>
          <a:bodyPr anchor="ctr">
            <a:noAutofit/>
          </a:bodyPr>
          <a:lstStyle/>
          <a:p>
            <a:pPr algn="ctr"/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smtClean="0"/>
              <a:t>Задачи педсовета</a:t>
            </a: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8596" y="285728"/>
            <a:ext cx="904875" cy="866775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повторить алгоритмы работы педагогического состава школы,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повторяются определение и признаки  буллинга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обсуждается какой работой можно сплотить коллективы классов.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НЕЛЬЗЯ обсуждать конкретную ситуацию травли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!!!</a:t>
            </a:r>
          </a:p>
          <a:p>
            <a:r>
              <a:rPr lang="ru-RU" dirty="0" smtClean="0"/>
              <a:t>Любой работник школы, а не только педагог ОБЯЗАН немедленно прервать ситуацию травли!!!</a:t>
            </a:r>
          </a:p>
          <a:p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274638"/>
            <a:ext cx="5643602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Группа риска по буллингу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7686700" cy="52863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Дети в низких социометрических статусах («непринятые» и «отверженные») считаются </a:t>
            </a:r>
            <a:r>
              <a:rPr lang="ru-RU" sz="2400" b="1" u="sng" dirty="0" smtClean="0">
                <a:latin typeface="Arial" pitchFamily="34" charset="0"/>
                <a:cs typeface="Arial" pitchFamily="34" charset="0"/>
              </a:rPr>
              <a:t>жертвами буллинга!</a:t>
            </a:r>
          </a:p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Поэтому социометрия – это инструмент диагностики.</a:t>
            </a:r>
          </a:p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 бланке вопросов ОБЯЗАТЕЛЬНО идут 2 вопроса позитивных выборов и 2 вопроса негативных (кого ты НЕ пригласишь на день рождения и с кем НЕ хочешь сидеть за партой). Если нет второй части вопросов – социометрия недействительна.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8596" y="285728"/>
            <a:ext cx="904875" cy="866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274638"/>
            <a:ext cx="5643602" cy="86834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Итоги социометрии</a:t>
            </a:r>
            <a:endParaRPr lang="ru-RU" sz="3600" dirty="0"/>
          </a:p>
        </p:txBody>
      </p:sp>
      <p:pic>
        <p:nvPicPr>
          <p:cNvPr id="5" name="Содержимое 4" descr="P_20230327_104211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357298"/>
            <a:ext cx="8001031" cy="5286411"/>
          </a:xfrm>
        </p:spPr>
      </p:pic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8596" y="285728"/>
            <a:ext cx="904875" cy="866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0"/>
            <a:ext cx="6715172" cy="15716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Основание для определения социометрических статусов</a:t>
            </a:r>
            <a:endParaRPr lang="ru-RU" sz="36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8596" y="285728"/>
            <a:ext cx="904875" cy="866775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Методический инструментарий для образовательных организаций по профилактике суицидальных проявлений в подростковой среде: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сборник материалов / авторы-составители: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Барцева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А.В.,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Картаполова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О.В. – Курган: ГБУ ДО «Центр помощи детям», 2016. – 94 с.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357166"/>
            <a:ext cx="6786610" cy="1214446"/>
          </a:xfrm>
        </p:spPr>
        <p:txBody>
          <a:bodyPr anchor="ctr">
            <a:noAutofit/>
          </a:bodyPr>
          <a:lstStyle/>
          <a:p>
            <a:pPr algn="ctr"/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dirty="0" smtClean="0"/>
              <a:t>Примерный план классного часа или родительского собрания </a:t>
            </a: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8596" y="285728"/>
            <a:ext cx="904875" cy="866775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2844" y="1428736"/>
            <a:ext cx="7929618" cy="5429264"/>
          </a:xfrm>
        </p:spPr>
        <p:txBody>
          <a:bodyPr>
            <a:normAutofit fontScale="92500"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Вступление администрации ОО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Буллинг – определение, признаки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Выступление приглашенных участников – со стороны полиции или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КДНиЗП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об ответственности за проявление травли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Определение понятия «ябедничества» и можно ли говорить о нем в ситуации буллинга (отличие в целях. Цель ябеды – сделать хуже кому –то, а желание сделать жизнь одноклассника лучше – это не ябедничество).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u="sng" dirty="0" smtClean="0">
                <a:latin typeface="Arial" pitchFamily="34" charset="0"/>
                <a:cs typeface="Arial" pitchFamily="34" charset="0"/>
              </a:rPr>
              <a:t>Ведущий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подводит итоги собрания: «Нам с вами необходимо всем приложить усилия для того, что бы </a:t>
            </a:r>
            <a:r>
              <a:rPr lang="ru-RU" b="1" u="sng" dirty="0" smtClean="0">
                <a:latin typeface="Arial" pitchFamily="34" charset="0"/>
                <a:cs typeface="Arial" pitchFamily="34" charset="0"/>
              </a:rPr>
              <a:t>каждому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ребенку в школе было комфортно, чтобы дети с радостью бежали сюда за знаниями и общением друг с другом.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7115196" cy="1571612"/>
          </a:xfrm>
        </p:spPr>
        <p:txBody>
          <a:bodyPr anchor="ctr">
            <a:noAutofit/>
          </a:bodyPr>
          <a:lstStyle/>
          <a:p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2800" b="1" i="1" dirty="0" smtClean="0"/>
              <a:t>Агрессия </a:t>
            </a:r>
            <a:r>
              <a:rPr lang="ru-RU" sz="2800" i="1" dirty="0" smtClean="0"/>
              <a:t>для ребенка - </a:t>
            </a:r>
            <a:r>
              <a:rPr lang="ru-RU" sz="2800" dirty="0" smtClean="0"/>
              <a:t>это манипуляция, способ добиться желаемого результата.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9" name="Содержимое 8" descr="http://blog.scraplabs.in/wp-content/uploads/2019/03/shutterstock-363727877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14414" y="1785925"/>
            <a:ext cx="5929354" cy="50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8596" y="285728"/>
            <a:ext cx="904875" cy="866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14290"/>
            <a:ext cx="6858048" cy="1285884"/>
          </a:xfrm>
        </p:spPr>
        <p:txBody>
          <a:bodyPr anchor="ctr">
            <a:noAutofit/>
          </a:bodyPr>
          <a:lstStyle/>
          <a:p>
            <a:pPr algn="ctr"/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smtClean="0"/>
              <a:t>Цель группового мероприятия</a:t>
            </a: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8596" y="285728"/>
            <a:ext cx="904875" cy="866775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уменьшение деструктивных изменений в коллективе при  буллинге, сплочение родителей, педагогов и обучающихся.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274638"/>
            <a:ext cx="6000792" cy="1143000"/>
          </a:xfrm>
        </p:spPr>
        <p:txBody>
          <a:bodyPr anchor="ctr">
            <a:normAutofit fontScale="90000"/>
          </a:bodyPr>
          <a:lstStyle/>
          <a:p>
            <a:r>
              <a:rPr lang="ru-RU" sz="3100" b="1" i="1" dirty="0" smtClean="0"/>
              <a:t>Насилие (буллинг) </a:t>
            </a:r>
            <a:r>
              <a:rPr lang="ru-RU" sz="3100" i="1" dirty="0" smtClean="0"/>
              <a:t>–это  любое поведение, которое нарушает права другого.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9" name="Содержимое 8" descr="https://www.wikireading.ru/img/172273_13_i_022.pn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500174"/>
            <a:ext cx="792961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8596" y="285728"/>
            <a:ext cx="904875" cy="866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274638"/>
            <a:ext cx="6072230" cy="1439850"/>
          </a:xfrm>
        </p:spPr>
        <p:txBody>
          <a:bodyPr anchor="t">
            <a:normAutofit/>
          </a:bodyPr>
          <a:lstStyle/>
          <a:p>
            <a:r>
              <a:rPr lang="ru-RU" sz="2800" i="1" dirty="0" smtClean="0"/>
              <a:t>Эмоциональное насилие (буллинг) </a:t>
            </a:r>
            <a:r>
              <a:rPr lang="ru-RU" sz="2800" dirty="0" smtClean="0"/>
              <a:t> - это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800" dirty="0" smtClean="0"/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Насмешки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Унижение в присутствии других детей </a:t>
            </a:r>
            <a:endParaRPr lang="ru-RU" sz="2400" i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Присвоение кличек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Бесконечные замечания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Высмеивание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Необъективные оценки</a:t>
            </a:r>
            <a:endParaRPr lang="ru-RU" sz="2400" i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Изоляция и отказ от общения с жертвой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8596" y="285728"/>
            <a:ext cx="904875" cy="866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274638"/>
            <a:ext cx="5643602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Физическое насилие (буллинг) - это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Избиение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Шлепки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Подзатыльники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Порча и отнятие вещей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Нанесение удара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8596" y="285728"/>
            <a:ext cx="904875" cy="866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274638"/>
            <a:ext cx="5643602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Группа риска по буллингу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286388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400" dirty="0" smtClean="0">
                <a:latin typeface="Arial" pitchFamily="34" charset="0"/>
                <a:cs typeface="Arial" pitchFamily="34" charset="0"/>
              </a:rPr>
              <a:t>Дети с высоким уровнем тревожности</a:t>
            </a:r>
          </a:p>
          <a:p>
            <a:pPr lvl="0"/>
            <a:r>
              <a:rPr lang="ru-RU" sz="2400" dirty="0" smtClean="0">
                <a:latin typeface="Arial" pitchFamily="34" charset="0"/>
                <a:cs typeface="Arial" pitchFamily="34" charset="0"/>
              </a:rPr>
              <a:t>Низкая самооценка и негативное представление о себе</a:t>
            </a:r>
          </a:p>
          <a:p>
            <a:pPr lvl="0"/>
            <a:r>
              <a:rPr lang="ru-RU" sz="2400" dirty="0" smtClean="0">
                <a:latin typeface="Arial" pitchFamily="34" charset="0"/>
                <a:cs typeface="Arial" pitchFamily="34" charset="0"/>
              </a:rPr>
              <a:t>Отсутствие друзей в группе</a:t>
            </a:r>
          </a:p>
          <a:p>
            <a:pPr lvl="0"/>
            <a:r>
              <a:rPr lang="ru-RU" sz="2400" dirty="0" smtClean="0">
                <a:latin typeface="Arial" pitchFamily="34" charset="0"/>
                <a:cs typeface="Arial" pitchFamily="34" charset="0"/>
              </a:rPr>
              <a:t>Особенности внешности</a:t>
            </a:r>
          </a:p>
          <a:p>
            <a:pPr lvl="0"/>
            <a:r>
              <a:rPr lang="ru-RU" sz="2400" dirty="0" smtClean="0">
                <a:latin typeface="Arial" pitchFamily="34" charset="0"/>
                <a:cs typeface="Arial" pitchFamily="34" charset="0"/>
              </a:rPr>
              <a:t>Особенности поведения</a:t>
            </a:r>
          </a:p>
          <a:p>
            <a:pPr lvl="0"/>
            <a:r>
              <a:rPr lang="ru-RU" sz="2400" dirty="0" smtClean="0">
                <a:latin typeface="Arial" pitchFamily="34" charset="0"/>
                <a:cs typeface="Arial" pitchFamily="34" charset="0"/>
              </a:rPr>
              <a:t>Чувствительный, тихий, замкнутый, пассивный, послушный, застенчивый ребенок, который легко и часто плачет</a:t>
            </a:r>
          </a:p>
          <a:p>
            <a:pPr lvl="0"/>
            <a:r>
              <a:rPr lang="ru-RU" sz="2400" dirty="0" smtClean="0">
                <a:latin typeface="Arial" pitchFamily="34" charset="0"/>
                <a:cs typeface="Arial" pitchFamily="34" charset="0"/>
              </a:rPr>
              <a:t>Ребёнок с ОВЗ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Дети в низких социометрических статусах («непринятые» и «отверженные») считаются </a:t>
            </a:r>
            <a:r>
              <a:rPr lang="ru-RU" sz="2400" b="1" u="sng" dirty="0" smtClean="0">
                <a:latin typeface="Arial" pitchFamily="34" charset="0"/>
                <a:cs typeface="Arial" pitchFamily="34" charset="0"/>
              </a:rPr>
              <a:t>жертвами буллинга!</a:t>
            </a:r>
          </a:p>
          <a:p>
            <a:pPr lvl="0"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sz="24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8596" y="285728"/>
            <a:ext cx="904875" cy="866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6715172" cy="1214422"/>
          </a:xfrm>
        </p:spPr>
        <p:txBody>
          <a:bodyPr>
            <a:normAutofit/>
          </a:bodyPr>
          <a:lstStyle/>
          <a:p>
            <a:pPr algn="ctr"/>
            <a:r>
              <a:rPr lang="ru-RU" sz="2800" u="sng" dirty="0" smtClean="0"/>
              <a:t>Признаки буллинга в школе: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0" i="1" dirty="0" smtClean="0"/>
              <a:t>первичные признаки</a:t>
            </a:r>
            <a:endParaRPr lang="ru-RU" sz="3600" b="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7858180" cy="535785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sz="2400" dirty="0" smtClean="0">
                <a:latin typeface="Arial" pitchFamily="34" charset="0"/>
                <a:cs typeface="Arial" pitchFamily="34" charset="0"/>
              </a:rPr>
              <a:t>Ребенок регулярно подвергается насмешкам со стороны сверстников в оскорбительной манере, его часто обзывают, дразнят, унижают, либо угрожают ему, требуют выполнения пожеланий других сверстников, командуют им </a:t>
            </a:r>
          </a:p>
          <a:p>
            <a:pPr lvl="0"/>
            <a:r>
              <a:rPr lang="ru-RU" sz="2400" dirty="0" smtClean="0">
                <a:latin typeface="Arial" pitchFamily="34" charset="0"/>
                <a:cs typeface="Arial" pitchFamily="34" charset="0"/>
              </a:rPr>
              <a:t>Ребенка часто высмеивают в недоброжелательной и обидной манере</a:t>
            </a:r>
          </a:p>
          <a:p>
            <a:pPr lvl="0"/>
            <a:r>
              <a:rPr lang="ru-RU" sz="2400" dirty="0" smtClean="0">
                <a:latin typeface="Arial" pitchFamily="34" charset="0"/>
                <a:cs typeface="Arial" pitchFamily="34" charset="0"/>
              </a:rPr>
              <a:t>Ребенка часто задирают, толкают, пинают, бьют, а он не может себя адекватно защитить</a:t>
            </a:r>
          </a:p>
          <a:p>
            <a:pPr lvl="0"/>
            <a:r>
              <a:rPr lang="ru-RU" sz="2400" dirty="0" smtClean="0">
                <a:latin typeface="Arial" pitchFamily="34" charset="0"/>
                <a:cs typeface="Arial" pitchFamily="34" charset="0"/>
              </a:rPr>
              <a:t>Ребенок часто оказывается участником ссор, драк, в которых он скорее беззащитен и которых пытается избежать (часто при этом плачет)</a:t>
            </a:r>
          </a:p>
          <a:p>
            <a:pPr lvl="0"/>
            <a:r>
              <a:rPr lang="ru-RU" sz="2400" dirty="0" smtClean="0">
                <a:latin typeface="Arial" pitchFamily="34" charset="0"/>
                <a:cs typeface="Arial" pitchFamily="34" charset="0"/>
              </a:rPr>
              <a:t>Дети берут учебники, деньги, другие личные вещи ребенка, разбрасывают их, рвут, портят</a:t>
            </a:r>
          </a:p>
          <a:p>
            <a:pPr lvl="0"/>
            <a:r>
              <a:rPr lang="ru-RU" sz="2400" dirty="0" smtClean="0">
                <a:latin typeface="Arial" pitchFamily="34" charset="0"/>
                <a:cs typeface="Arial" pitchFamily="34" charset="0"/>
              </a:rPr>
              <a:t>У ребенка есть следы-синяки, порезы, царапины, или рваная одежда—которые не объясняются естественным образом (то есть не связаны с игрой, случайным падением, кошкой и т.п.)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8596" y="285728"/>
            <a:ext cx="904875" cy="866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0"/>
            <a:ext cx="6786610" cy="1000108"/>
          </a:xfrm>
        </p:spPr>
        <p:txBody>
          <a:bodyPr>
            <a:normAutofit/>
          </a:bodyPr>
          <a:lstStyle/>
          <a:p>
            <a:pPr algn="ctr"/>
            <a:r>
              <a:rPr lang="ru-RU" sz="2800" u="sng" dirty="0" smtClean="0"/>
              <a:t>Признаки буллинга в школе: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0" i="1" dirty="0" smtClean="0"/>
              <a:t>вторичные признаки</a:t>
            </a:r>
            <a:endParaRPr lang="ru-RU" sz="3600" b="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8215338" cy="5929330"/>
          </a:xfrm>
        </p:spPr>
        <p:txBody>
          <a:bodyPr>
            <a:noAutofit/>
          </a:bodyPr>
          <a:lstStyle/>
          <a:p>
            <a:pPr lvl="0"/>
            <a:r>
              <a:rPr lang="ru-RU" sz="2400" dirty="0" smtClean="0">
                <a:latin typeface="Arial" pitchFamily="34" charset="0"/>
                <a:cs typeface="Arial" pitchFamily="34" charset="0"/>
              </a:rPr>
              <a:t>Ребенок часто проводит время в одиночестве, и исключен из компании сверстников во время перемен, обеда. У него, по наблюдениям, нет ни одного друга в классе</a:t>
            </a:r>
          </a:p>
          <a:p>
            <a:pPr lvl="0"/>
            <a:r>
              <a:rPr lang="ru-RU" sz="2400" dirty="0" smtClean="0">
                <a:latin typeface="Arial" pitchFamily="34" charset="0"/>
                <a:cs typeface="Arial" pitchFamily="34" charset="0"/>
              </a:rPr>
              <a:t>В командных играх дети выбирают его в числе последних или не хотят быть с ним в одной команде</a:t>
            </a:r>
          </a:p>
          <a:p>
            <a:pPr lvl="0"/>
            <a:r>
              <a:rPr lang="ru-RU" sz="2400" dirty="0" smtClean="0">
                <a:latin typeface="Arial" pitchFamily="34" charset="0"/>
                <a:cs typeface="Arial" pitchFamily="34" charset="0"/>
              </a:rPr>
              <a:t>Ребенок старается держаться рядом с учителем или другим взрослым во время школьных перемен</a:t>
            </a:r>
          </a:p>
          <a:p>
            <a:pPr lvl="0"/>
            <a:r>
              <a:rPr lang="ru-RU" sz="2400" dirty="0" smtClean="0">
                <a:latin typeface="Arial" pitchFamily="34" charset="0"/>
                <a:cs typeface="Arial" pitchFamily="34" charset="0"/>
              </a:rPr>
              <a:t>Избегает говорить вслух (отвечать) во время уроков и производит впечатление тревожного и неуверенного в себе</a:t>
            </a:r>
          </a:p>
          <a:p>
            <a:pPr lvl="0"/>
            <a:r>
              <a:rPr lang="ru-RU" sz="2400" dirty="0" smtClean="0">
                <a:latin typeface="Arial" pitchFamily="34" charset="0"/>
                <a:cs typeface="Arial" pitchFamily="34" charset="0"/>
              </a:rPr>
              <a:t>Выглядит расстроенным, депрессивным, часто плачет</a:t>
            </a:r>
          </a:p>
          <a:p>
            <a:pPr lvl="0"/>
            <a:r>
              <a:rPr lang="ru-RU" sz="2400" dirty="0" smtClean="0">
                <a:latin typeface="Arial" pitchFamily="34" charset="0"/>
                <a:cs typeface="Arial" pitchFamily="34" charset="0"/>
              </a:rPr>
              <a:t>У ребенка резко или постепенно ухудшается успеваемость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8596" y="1"/>
            <a:ext cx="904875" cy="928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274638"/>
            <a:ext cx="5643602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u="sng" dirty="0" smtClean="0"/>
              <a:t>Признаки буллинга дома: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0" i="1" dirty="0" smtClean="0"/>
              <a:t>первичные признаки</a:t>
            </a:r>
            <a:endParaRPr lang="ru-RU" sz="3600" b="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7615262" cy="4429156"/>
          </a:xfrm>
        </p:spPr>
        <p:txBody>
          <a:bodyPr>
            <a:normAutofit/>
          </a:bodyPr>
          <a:lstStyle/>
          <a:p>
            <a:pPr lvl="0"/>
            <a:r>
              <a:rPr lang="ru-RU" sz="2400" dirty="0" smtClean="0">
                <a:latin typeface="Arial" pitchFamily="34" charset="0"/>
                <a:cs typeface="Arial" pitchFamily="34" charset="0"/>
              </a:rPr>
              <a:t>Возвращается домой из школы с порванной одеждой, с порванными учебниками или тетрадями </a:t>
            </a:r>
          </a:p>
          <a:p>
            <a:pPr lvl="0"/>
            <a:r>
              <a:rPr lang="ru-RU" sz="2400" dirty="0" smtClean="0">
                <a:latin typeface="Arial" pitchFamily="34" charset="0"/>
                <a:cs typeface="Arial" pitchFamily="34" charset="0"/>
              </a:rPr>
              <a:t>У ребенка есть следы-синяки, порезы, царапины, или рваная одежда, которые не объясняются естественным образом (то есть не связаны с игрой, случайным падением, кошкой и т.п.)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8596" y="285728"/>
            <a:ext cx="904875" cy="866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7072362" cy="857232"/>
          </a:xfrm>
        </p:spPr>
        <p:txBody>
          <a:bodyPr>
            <a:normAutofit/>
          </a:bodyPr>
          <a:lstStyle/>
          <a:p>
            <a:pPr algn="ctr"/>
            <a:r>
              <a:rPr lang="ru-RU" sz="2800" u="sng" dirty="0" smtClean="0"/>
              <a:t>Признаки буллинга дома: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0" i="1" dirty="0" smtClean="0"/>
              <a:t>вторичные признаки</a:t>
            </a:r>
            <a:endParaRPr lang="ru-RU" sz="3600" b="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8215338" cy="6000768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000" dirty="0" smtClean="0">
                <a:latin typeface="Arial" pitchFamily="34" charset="0"/>
                <a:cs typeface="Arial" pitchFamily="34" charset="0"/>
              </a:rPr>
              <a:t>Никогда не приводит домой (после школы) одноклассников</a:t>
            </a:r>
          </a:p>
          <a:p>
            <a:pPr lvl="0"/>
            <a:r>
              <a:rPr lang="ru-RU" sz="2000" dirty="0" smtClean="0">
                <a:latin typeface="Arial" pitchFamily="34" charset="0"/>
                <a:cs typeface="Arial" pitchFamily="34" charset="0"/>
              </a:rPr>
              <a:t>Нет ни одного друга, с которым можно провести время (играть, сходить в кино или на концерт, погулять или заняться спортом, поговорить по телефону и т.п.)</a:t>
            </a:r>
          </a:p>
          <a:p>
            <a:pPr lvl="0"/>
            <a:r>
              <a:rPr lang="ru-RU" sz="2000" dirty="0" smtClean="0">
                <a:latin typeface="Arial" pitchFamily="34" charset="0"/>
                <a:cs typeface="Arial" pitchFamily="34" charset="0"/>
              </a:rPr>
              <a:t>Ребенка никогда не приглашают на праздники/вечеринки, или он сам не хочет никого приглашать и устраивать праздник (потому что считает, что никто не захочет прийти)</a:t>
            </a:r>
          </a:p>
          <a:p>
            <a:pPr lvl="0"/>
            <a:r>
              <a:rPr lang="ru-RU" sz="2000" dirty="0" smtClean="0">
                <a:latin typeface="Arial" pitchFamily="34" charset="0"/>
                <a:cs typeface="Arial" pitchFamily="34" charset="0"/>
              </a:rPr>
              <a:t>Боятся или не хотят идти в школу, по утрам перед школой плохой аппетит, частые головные боли, боли в желудке, расстройство</a:t>
            </a:r>
          </a:p>
          <a:p>
            <a:pPr lvl="0"/>
            <a:r>
              <a:rPr lang="ru-RU" sz="2000" dirty="0" smtClean="0">
                <a:latin typeface="Arial" pitchFamily="34" charset="0"/>
                <a:cs typeface="Arial" pitchFamily="34" charset="0"/>
              </a:rPr>
              <a:t>Выбирает длинный и неудобный путь в школу и из школы</a:t>
            </a:r>
          </a:p>
          <a:p>
            <a:pPr lvl="0"/>
            <a:r>
              <a:rPr lang="ru-RU" sz="2000" dirty="0" smtClean="0">
                <a:latin typeface="Arial" pitchFamily="34" charset="0"/>
                <a:cs typeface="Arial" pitchFamily="34" charset="0"/>
              </a:rPr>
              <a:t>Беспокойно спит, жалуется на плохие сны, часто во сне плачет</a:t>
            </a:r>
          </a:p>
          <a:p>
            <a:pPr lvl="0"/>
            <a:r>
              <a:rPr lang="ru-RU" sz="2000" dirty="0" smtClean="0">
                <a:latin typeface="Arial" pitchFamily="34" charset="0"/>
                <a:cs typeface="Arial" pitchFamily="34" charset="0"/>
              </a:rPr>
              <a:t>Потерял интерес к школьным предметам/занятиям, ухудшилась успеваемость</a:t>
            </a:r>
          </a:p>
          <a:p>
            <a:pPr lvl="0"/>
            <a:r>
              <a:rPr lang="ru-RU" sz="2000" dirty="0" smtClean="0">
                <a:latin typeface="Arial" pitchFamily="34" charset="0"/>
                <a:cs typeface="Arial" pitchFamily="34" charset="0"/>
              </a:rPr>
              <a:t>Выглядит несчастным, расстроенным, депрессивным, или наблюдаются частые перемены настроения, раздражительность, вспышки</a:t>
            </a:r>
          </a:p>
          <a:p>
            <a:pPr lvl="0"/>
            <a:r>
              <a:rPr lang="ru-RU" sz="2000" dirty="0" smtClean="0">
                <a:latin typeface="Arial" pitchFamily="34" charset="0"/>
                <a:cs typeface="Arial" pitchFamily="34" charset="0"/>
              </a:rPr>
              <a:t>Требует или крадет деньги у родителей (чтобы выполнить требования «агрессоров»)</a:t>
            </a:r>
          </a:p>
          <a:p>
            <a:pPr lvl="0"/>
            <a:endParaRPr lang="ru-RU" sz="2000" dirty="0" smtClean="0"/>
          </a:p>
          <a:p>
            <a:pPr lvl="0"/>
            <a:endParaRPr lang="ru-RU" sz="20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28661" cy="857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6715172" cy="725470"/>
          </a:xfrm>
        </p:spPr>
        <p:txBody>
          <a:bodyPr>
            <a:normAutofit/>
          </a:bodyPr>
          <a:lstStyle/>
          <a:p>
            <a:pPr algn="ctr"/>
            <a:r>
              <a:rPr lang="ru-RU" sz="3200" b="0" i="1" dirty="0" smtClean="0"/>
              <a:t>Последствия буллинга</a:t>
            </a:r>
            <a:endParaRPr lang="ru-RU" sz="3200" b="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8072462" cy="5643578"/>
          </a:xfrm>
        </p:spPr>
        <p:txBody>
          <a:bodyPr>
            <a:normAutofit fontScale="92500"/>
          </a:bodyPr>
          <a:lstStyle/>
          <a:p>
            <a:r>
              <a:rPr lang="ru-RU" sz="2400" b="1" u="sng" dirty="0" smtClean="0">
                <a:latin typeface="Arial" pitchFamily="34" charset="0"/>
                <a:cs typeface="Arial" pitchFamily="34" charset="0"/>
              </a:rPr>
              <a:t>Аффективные нарушения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: снижение настроения, депрессивность, высокий уровень тревоги, многочисленные страхи, злость (большое количество негативных эмоций).</a:t>
            </a:r>
          </a:p>
          <a:p>
            <a:r>
              <a:rPr lang="ru-RU" sz="2400" b="1" u="sng" dirty="0" smtClean="0">
                <a:latin typeface="Arial" pitchFamily="34" charset="0"/>
                <a:cs typeface="Arial" pitchFamily="34" charset="0"/>
              </a:rPr>
              <a:t>Соматические нарушения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нарушения сна, аппетита головные боли, боли в животе, нарушения работы ж.к.т., неожиданные повышения температуры и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т.д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2400" b="1" u="sng" dirty="0" smtClean="0">
                <a:latin typeface="Arial" pitchFamily="34" charset="0"/>
                <a:cs typeface="Arial" pitchFamily="34" charset="0"/>
              </a:rPr>
              <a:t>Когнитивные нарушения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– неустойчивость внимания, трудности сосредоточения, нарушения концентрации памяти и т.п.</a:t>
            </a:r>
          </a:p>
          <a:p>
            <a:r>
              <a:rPr lang="ru-RU" sz="2400" b="1" u="sng" dirty="0" smtClean="0">
                <a:latin typeface="Arial" pitchFamily="34" charset="0"/>
                <a:cs typeface="Arial" pitchFamily="34" charset="0"/>
              </a:rPr>
              <a:t>Нарушение школьной адаптации</a:t>
            </a:r>
            <a:r>
              <a:rPr lang="ru-RU" sz="2400" u="sng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мотивации к учебе, пропуски школы, уроков,  снижение успеваемости.</a:t>
            </a:r>
          </a:p>
          <a:p>
            <a:r>
              <a:rPr lang="ru-RU" sz="2400" b="1" u="sng" dirty="0" smtClean="0">
                <a:latin typeface="Arial" pitchFamily="34" charset="0"/>
                <a:cs typeface="Arial" pitchFamily="34" charset="0"/>
              </a:rPr>
              <a:t>Поведенческие нарушения</a:t>
            </a:r>
            <a:r>
              <a:rPr lang="ru-RU" sz="2400" u="sng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агрессивность, уходы из дома, протестное поведение и т.п.</a:t>
            </a:r>
          </a:p>
          <a:p>
            <a:r>
              <a:rPr lang="ru-RU" sz="2400" b="1" u="sng" dirty="0" smtClean="0">
                <a:latin typeface="Arial" pitchFamily="34" charset="0"/>
                <a:cs typeface="Arial" pitchFamily="34" charset="0"/>
              </a:rPr>
              <a:t>Суицидальные мысли и попытки</a:t>
            </a:r>
            <a:r>
              <a:rPr lang="ru-RU" sz="2400" u="sng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>
              <a:buNone/>
            </a:pPr>
            <a:endParaRPr lang="ru-RU" sz="2000" dirty="0" smtClean="0"/>
          </a:p>
          <a:p>
            <a:pPr lvl="0"/>
            <a:endParaRPr lang="ru-RU" sz="20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8596" y="285728"/>
            <a:ext cx="904875" cy="866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320040"/>
            <a:ext cx="6124596" cy="1143000"/>
          </a:xfrm>
        </p:spPr>
        <p:txBody>
          <a:bodyPr anchor="ctr"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ctr">
              <a:buNone/>
            </a:pPr>
            <a:r>
              <a:rPr lang="ru-RU" sz="3400" i="1" dirty="0" smtClean="0">
                <a:latin typeface="Arial" pitchFamily="34" charset="0"/>
                <a:cs typeface="Arial" pitchFamily="34" charset="0"/>
              </a:rPr>
              <a:t>При подозрении, что ребенок подвергается буллингу, обращайтесь к администрации школы, классному руководителю или педагогу – психологу</a:t>
            </a:r>
          </a:p>
          <a:p>
            <a:pPr lvl="0" algn="ctr">
              <a:buNone/>
            </a:pPr>
            <a:r>
              <a:rPr lang="ru-RU" sz="3400" i="1" dirty="0" smtClean="0">
                <a:latin typeface="Arial" pitchFamily="34" charset="0"/>
                <a:cs typeface="Arial" pitchFamily="34" charset="0"/>
              </a:rPr>
              <a:t>(контакты на сайте вашей школы)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8596" y="285728"/>
            <a:ext cx="904875" cy="866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14290"/>
            <a:ext cx="6715172" cy="1357322"/>
          </a:xfrm>
        </p:spPr>
        <p:txBody>
          <a:bodyPr anchor="ctr">
            <a:noAutofit/>
          </a:bodyPr>
          <a:lstStyle/>
          <a:p>
            <a:pPr algn="ctr"/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smtClean="0"/>
              <a:t>Задачи группового мероприятия</a:t>
            </a: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8596" y="285728"/>
            <a:ext cx="904875" cy="866775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>
                <a:latin typeface="Arial" pitchFamily="34" charset="0"/>
                <a:cs typeface="Arial" pitchFamily="34" charset="0"/>
              </a:rPr>
              <a:t>Не допустить всплеска негативных эмоций у всех членов образовательного процесса</a:t>
            </a:r>
          </a:p>
          <a:p>
            <a:pPr lvl="0"/>
            <a:r>
              <a:rPr lang="ru-RU" dirty="0" smtClean="0">
                <a:latin typeface="Arial" pitchFamily="34" charset="0"/>
                <a:cs typeface="Arial" pitchFamily="34" charset="0"/>
              </a:rPr>
              <a:t>Сплотить педагогов, родителей и обучающихся для решения общей проблемы</a:t>
            </a:r>
          </a:p>
          <a:p>
            <a:pPr lvl="0"/>
            <a:r>
              <a:rPr lang="ru-RU" dirty="0" smtClean="0">
                <a:latin typeface="Arial" pitchFamily="34" charset="0"/>
                <a:cs typeface="Arial" pitchFamily="34" charset="0"/>
              </a:rPr>
              <a:t>Запретить обсуждение негативных проявлений буллинга с обвинениями конкретных обучающихся</a:t>
            </a:r>
          </a:p>
          <a:p>
            <a:pPr lvl="0"/>
            <a:r>
              <a:rPr lang="ru-RU" dirty="0" smtClean="0">
                <a:latin typeface="Arial" pitchFamily="34" charset="0"/>
                <a:cs typeface="Arial" pitchFamily="34" charset="0"/>
              </a:rPr>
              <a:t>Упор делается на «болезни» всего класса, т. к. участниками являются все члены коллектива – и зачинщики и наблюдатели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274638"/>
            <a:ext cx="661513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6600" i="1" dirty="0" smtClean="0"/>
          </a:p>
          <a:p>
            <a:pPr algn="ctr">
              <a:buNone/>
            </a:pPr>
            <a:r>
              <a:rPr lang="ru-RU" sz="6600" i="1" dirty="0" smtClean="0"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66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8596" y="285728"/>
            <a:ext cx="904875" cy="866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14290"/>
            <a:ext cx="6715172" cy="1357322"/>
          </a:xfrm>
        </p:spPr>
        <p:txBody>
          <a:bodyPr anchor="ctr">
            <a:noAutofit/>
          </a:bodyPr>
          <a:lstStyle/>
          <a:p>
            <a:pPr algn="ctr"/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smtClean="0"/>
              <a:t>Патологическая замена ценностей в коллективе</a:t>
            </a: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8596" y="285728"/>
            <a:ext cx="904875" cy="866775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endParaRPr lang="ru-RU" b="1" dirty="0" smtClean="0"/>
          </a:p>
          <a:p>
            <a:pPr lvl="0">
              <a:buNone/>
            </a:pPr>
            <a:endParaRPr lang="ru-RU" b="1" dirty="0" smtClean="0"/>
          </a:p>
          <a:p>
            <a:pPr lvl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Таким образом, </a:t>
            </a:r>
            <a:r>
              <a:rPr lang="ru-RU" b="1" u="sng" dirty="0" smtClean="0">
                <a:latin typeface="Arial" pitchFamily="34" charset="0"/>
                <a:cs typeface="Arial" pitchFamily="34" charset="0"/>
              </a:rPr>
              <a:t>ненормальная ситуация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превращается в их глазах </a:t>
            </a:r>
            <a:r>
              <a:rPr lang="ru-RU" b="1" u="sng" dirty="0" smtClean="0">
                <a:latin typeface="Arial" pitchFamily="34" charset="0"/>
                <a:cs typeface="Arial" pitchFamily="34" charset="0"/>
              </a:rPr>
              <a:t>в нормальную.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 эти дети, простые наблюдатели, не жертвы и не агрессоры, вырастают с травматическим убеждением, что травля — это нормально.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14290"/>
            <a:ext cx="6715172" cy="1357322"/>
          </a:xfrm>
        </p:spPr>
        <p:txBody>
          <a:bodyPr anchor="ctr">
            <a:noAutofit/>
          </a:bodyPr>
          <a:lstStyle/>
          <a:p>
            <a:pPr algn="ctr"/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dirty="0" smtClean="0"/>
              <a:t>Что же происходит с агрессором?</a:t>
            </a: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8596" y="285728"/>
            <a:ext cx="904875" cy="866775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endParaRPr lang="ru-RU" b="1" dirty="0" smtClean="0"/>
          </a:p>
          <a:p>
            <a:pPr lvl="0">
              <a:buNone/>
            </a:pPr>
            <a:endParaRPr lang="ru-RU" b="1" dirty="0" smtClean="0"/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На страхе оказаться </a:t>
            </a:r>
            <a:r>
              <a:rPr lang="ru-RU" b="1" u="sng" dirty="0" smtClean="0">
                <a:latin typeface="Arial" pitchFamily="34" charset="0"/>
                <a:cs typeface="Arial" pitchFamily="34" charset="0"/>
              </a:rPr>
              <a:t>внизу пирамиды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 держится иерархия травли.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С такой установкой и выйдет во взрослую жизнь агрессор детского коллектива, которого не остановили вовремя, которого не научили, что можно жить по-другому, что можно строить отношения на основе сотрудничества и взаимопомощи, а не силы и унижений.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14290"/>
            <a:ext cx="6715172" cy="1357322"/>
          </a:xfrm>
        </p:spPr>
        <p:txBody>
          <a:bodyPr anchor="ctr">
            <a:noAutofit/>
          </a:bodyPr>
          <a:lstStyle/>
          <a:p>
            <a:pPr algn="ctr"/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smtClean="0"/>
              <a:t>Нельзя делать:</a:t>
            </a: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8596" y="285728"/>
            <a:ext cx="904875" cy="866775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1285860"/>
            <a:ext cx="7481918" cy="516987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Не вините жертву!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Невозможно заслужить систематическую травлю, унижение, испорченные вещи и прочие составляющие буллинга. С неприятным по какой-либо причине одноклассником можно просто не дружить.</a:t>
            </a:r>
          </a:p>
          <a:p>
            <a:pPr marL="514350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Избегайте вопросов вроде: "Что ты (он, она) сделал(а), из-за чего остальные ребята стали так поступать?", "Может, ты (он, она) как-то не так себя ведёт/плохо учится/не слушает учителя?".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 smtClean="0"/>
          </a:p>
          <a:p>
            <a:pPr lvl="0">
              <a:buNone/>
            </a:pP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14290"/>
            <a:ext cx="6715172" cy="1357322"/>
          </a:xfrm>
        </p:spPr>
        <p:txBody>
          <a:bodyPr anchor="ctr">
            <a:noAutofit/>
          </a:bodyPr>
          <a:lstStyle/>
          <a:p>
            <a:pPr algn="ctr"/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smtClean="0"/>
              <a:t>Нельзя делать:</a:t>
            </a: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8596" y="285728"/>
            <a:ext cx="904875" cy="866775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1285860"/>
            <a:ext cx="7481918" cy="5169876"/>
          </a:xfrm>
        </p:spPr>
        <p:txBody>
          <a:bodyPr/>
          <a:lstStyle/>
          <a:p>
            <a:pPr marL="514350" indent="-514350">
              <a:buNone/>
            </a:pPr>
            <a:r>
              <a:rPr lang="ru-RU" b="1" dirty="0" smtClean="0"/>
              <a:t>2.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Не советуйте не обращать внимания.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Это не работает.</a:t>
            </a:r>
          </a:p>
          <a:p>
            <a:pPr marL="514350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Жертву на эмоции всё равно выведут. Не отреагирует на плевок в спину - в следующий раз плюнут в лицо или в еду. </a:t>
            </a:r>
          </a:p>
          <a:p>
            <a:pPr marL="514350" indent="-514350"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На буллинг невозможно не реагировать.</a:t>
            </a:r>
          </a:p>
          <a:p>
            <a:pPr marL="514350" indent="-51435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b="1" dirty="0" smtClean="0"/>
          </a:p>
          <a:p>
            <a:pPr lvl="0">
              <a:buNone/>
            </a:pP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14290"/>
            <a:ext cx="6715172" cy="1357322"/>
          </a:xfrm>
        </p:spPr>
        <p:txBody>
          <a:bodyPr anchor="ctr">
            <a:noAutofit/>
          </a:bodyPr>
          <a:lstStyle/>
          <a:p>
            <a:pPr algn="ctr"/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smtClean="0"/>
              <a:t>Нельзя делать:</a:t>
            </a: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8596" y="285728"/>
            <a:ext cx="904875" cy="866775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1285860"/>
            <a:ext cx="7481918" cy="5169876"/>
          </a:xfrm>
        </p:spPr>
        <p:txBody>
          <a:bodyPr/>
          <a:lstStyle/>
          <a:p>
            <a:pPr marL="514350" indent="-514350">
              <a:buNone/>
            </a:pPr>
            <a:r>
              <a:rPr lang="ru-RU" b="1" dirty="0" smtClean="0"/>
              <a:t>3.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Не говорите девочкам-жертвам что-то вроде: "Ты просто ему нравишься".</a:t>
            </a:r>
          </a:p>
          <a:p>
            <a:pPr marL="514350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С самого детства стоит учить детей тому, как выражается симпатия. И в это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не входят издевательства.</a:t>
            </a:r>
          </a:p>
          <a:p>
            <a:pPr marL="514350" indent="-514350"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Если девочка привыкнет, что симпатия выражается унижениями, побоями и обидой, то вероятность найти в дальнейшем партнёра, который будет проявлять к ней насилие, вырастает.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b="1" dirty="0" smtClean="0"/>
          </a:p>
          <a:p>
            <a:pPr lvl="0">
              <a:buNone/>
            </a:pP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14290"/>
            <a:ext cx="6715172" cy="1357322"/>
          </a:xfrm>
        </p:spPr>
        <p:txBody>
          <a:bodyPr anchor="ctr">
            <a:noAutofit/>
          </a:bodyPr>
          <a:lstStyle/>
          <a:p>
            <a:pPr algn="ctr"/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smtClean="0"/>
              <a:t>Нельзя делать:</a:t>
            </a: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8596" y="285728"/>
            <a:ext cx="904875" cy="866775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1285860"/>
            <a:ext cx="7481918" cy="5169876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4. Не думайте, что это отношения детей и дети решат эту проблему сами.</a:t>
            </a:r>
          </a:p>
          <a:p>
            <a:pPr marL="514350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Чаще всего буллинг, тем более ставший уже продолжительным и систематическим, детям самим не решить, нужно вмешательство взрослых. </a:t>
            </a:r>
          </a:p>
          <a:p>
            <a:pPr marL="514350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Травля не является полезным жизненным уроком, через который детям нужно пройти. </a:t>
            </a:r>
          </a:p>
          <a:p>
            <a:pPr marL="514350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А вот конструктивная помощь взрослых и обучение адекватному построению отношений в коллективе может оказаться очень полезным опытом.</a:t>
            </a:r>
          </a:p>
          <a:p>
            <a:pPr marL="514350" indent="-51435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b="1" dirty="0" smtClean="0"/>
          </a:p>
          <a:p>
            <a:pPr lvl="0">
              <a:buNone/>
            </a:pP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2084</TotalTime>
  <Words>1534</Words>
  <Application>Microsoft Office PowerPoint</Application>
  <PresentationFormat>Экран (4:3)</PresentationFormat>
  <Paragraphs>147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Изящная</vt:lpstr>
      <vt:lpstr>Семинар для педагогов.  Тема: «Буллинг: психологический механизм возникновения, алгоритм проведения родительского собрания (классного часа) .»    </vt:lpstr>
      <vt:lpstr> Цель группового мероприятия  </vt:lpstr>
      <vt:lpstr> Задачи группового мероприятия  </vt:lpstr>
      <vt:lpstr> Патологическая замена ценностей в коллективе  </vt:lpstr>
      <vt:lpstr> Что же происходит с агрессором?  </vt:lpstr>
      <vt:lpstr> Нельзя делать:  </vt:lpstr>
      <vt:lpstr> Нельзя делать:  </vt:lpstr>
      <vt:lpstr> Нельзя делать:  </vt:lpstr>
      <vt:lpstr> Нельзя делать:  </vt:lpstr>
      <vt:lpstr> Нельзя делать:  </vt:lpstr>
      <vt:lpstr>   </vt:lpstr>
      <vt:lpstr> Ресурсы образовательной организации  </vt:lpstr>
      <vt:lpstr>  Алгоритм действий для педагогов при выявлении буллинга  </vt:lpstr>
      <vt:lpstr> Задачи педсовета  </vt:lpstr>
      <vt:lpstr>Группа риска по буллингу</vt:lpstr>
      <vt:lpstr>Итоги социометрии</vt:lpstr>
      <vt:lpstr>Основание для определения социометрических статусов</vt:lpstr>
      <vt:lpstr> Примерный план классного часа или родительского собрания   </vt:lpstr>
      <vt:lpstr>  Агрессия для ребенка - это манипуляция, способ добиться желаемого результата. </vt:lpstr>
      <vt:lpstr>Насилие (буллинг) –это  любое поведение, которое нарушает права другого. </vt:lpstr>
      <vt:lpstr>Эмоциональное насилие (буллинг)  - это</vt:lpstr>
      <vt:lpstr>Физическое насилие (буллинг) - это</vt:lpstr>
      <vt:lpstr>Группа риска по буллингу</vt:lpstr>
      <vt:lpstr>Признаки буллинга в школе: первичные признаки</vt:lpstr>
      <vt:lpstr>Признаки буллинга в школе: вторичные признаки</vt:lpstr>
      <vt:lpstr>Признаки буллинга дома: первичные признаки</vt:lpstr>
      <vt:lpstr>Признаки буллинга дома: вторичные признаки</vt:lpstr>
      <vt:lpstr>Последствия буллинга</vt:lpstr>
      <vt:lpstr> 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 Деструктивное  поведение обучающихся. Алгоритм работы в школе» </dc:title>
  <dc:creator>user</dc:creator>
  <cp:lastModifiedBy>user</cp:lastModifiedBy>
  <cp:revision>128</cp:revision>
  <dcterms:created xsi:type="dcterms:W3CDTF">2019-06-21T04:11:17Z</dcterms:created>
  <dcterms:modified xsi:type="dcterms:W3CDTF">2023-03-30T10:00:58Z</dcterms:modified>
</cp:coreProperties>
</file>